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56" r:id="rId5"/>
    <p:sldId id="283" r:id="rId6"/>
    <p:sldId id="260" r:id="rId7"/>
    <p:sldId id="261" r:id="rId8"/>
    <p:sldId id="262" r:id="rId9"/>
    <p:sldId id="263" r:id="rId10"/>
    <p:sldId id="264" r:id="rId11"/>
    <p:sldId id="265" r:id="rId12"/>
    <p:sldId id="266" r:id="rId13"/>
    <p:sldId id="284" r:id="rId14"/>
    <p:sldId id="267" r:id="rId15"/>
    <p:sldId id="268" r:id="rId16"/>
    <p:sldId id="269" r:id="rId17"/>
    <p:sldId id="270" r:id="rId18"/>
    <p:sldId id="271" r:id="rId19"/>
    <p:sldId id="272" r:id="rId20"/>
    <p:sldId id="273" r:id="rId21"/>
    <p:sldId id="285" r:id="rId22"/>
    <p:sldId id="274" r:id="rId23"/>
    <p:sldId id="275" r:id="rId24"/>
    <p:sldId id="276" r:id="rId25"/>
    <p:sldId id="277" r:id="rId26"/>
    <p:sldId id="278" r:id="rId27"/>
    <p:sldId id="279" r:id="rId28"/>
    <p:sldId id="280" r:id="rId29"/>
    <p:sldId id="281" r:id="rId3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3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autoAdjust="0"/>
  </p:normalViewPr>
  <p:slideViewPr>
    <p:cSldViewPr snapToGrid="0">
      <p:cViewPr varScale="1">
        <p:scale>
          <a:sx n="48" d="100"/>
          <a:sy n="48" d="100"/>
        </p:scale>
        <p:origin x="2827" y="120"/>
      </p:cViewPr>
      <p:guideLst>
        <p:guide orient="horz" pos="3840"/>
        <p:guide pos="2160"/>
      </p:guideLst>
    </p:cSldViewPr>
  </p:slideViewPr>
  <p:outlineViewPr>
    <p:cViewPr>
      <p:scale>
        <a:sx n="33" d="100"/>
        <a:sy n="33" d="100"/>
      </p:scale>
      <p:origin x="0" y="379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276830347"/>
      </p:ext>
    </p:extLst>
  </p:cSld>
  <p:clrMapOvr>
    <a:masterClrMapping/>
  </p:clrMapOvr>
  <p:transition advTm="639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1097307075"/>
      </p:ext>
    </p:extLst>
  </p:cSld>
  <p:clrMapOvr>
    <a:masterClrMapping/>
  </p:clrMapOvr>
  <p:transition advTm="639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2643847876"/>
      </p:ext>
    </p:extLst>
  </p:cSld>
  <p:clrMapOvr>
    <a:masterClrMapping/>
  </p:clrMapOvr>
  <p:transition advTm="639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1603926906"/>
      </p:ext>
    </p:extLst>
  </p:cSld>
  <p:clrMapOvr>
    <a:masterClrMapping/>
  </p:clrMapOvr>
  <p:transition advTm="639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2903743868"/>
      </p:ext>
    </p:extLst>
  </p:cSld>
  <p:clrMapOvr>
    <a:masterClrMapping/>
  </p:clrMapOvr>
  <p:transition advTm="639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2241173212"/>
      </p:ext>
    </p:extLst>
  </p:cSld>
  <p:clrMapOvr>
    <a:masterClrMapping/>
  </p:clrMapOvr>
  <p:transition advTm="639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4227884070"/>
      </p:ext>
    </p:extLst>
  </p:cSld>
  <p:clrMapOvr>
    <a:masterClrMapping/>
  </p:clrMapOvr>
  <p:transition advTm="639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732177150"/>
      </p:ext>
    </p:extLst>
  </p:cSld>
  <p:clrMapOvr>
    <a:masterClrMapping/>
  </p:clrMapOvr>
  <p:transition advTm="639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3647271293"/>
      </p:ext>
    </p:extLst>
  </p:cSld>
  <p:clrMapOvr>
    <a:masterClrMapping/>
  </p:clrMapOvr>
  <p:transition advTm="639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1042139412"/>
      </p:ext>
    </p:extLst>
  </p:cSld>
  <p:clrMapOvr>
    <a:masterClrMapping/>
  </p:clrMapOvr>
  <p:transition advTm="639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89518C-2B08-40D4-A77A-4CCF43FCD6A5}" type="datetimeFigureOut">
              <a:rPr lang="fr-FR" smtClean="0"/>
              <a:pPr/>
              <a:t>22/05/2024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A7FB06B-EC08-4FCE-A079-AC422B7C92FD}" type="slidenum">
              <a:rPr lang="fr-FR" smtClean="0"/>
              <a:pPr/>
              <a:t>‹N°›</a:t>
            </a:fld>
            <a:endParaRPr lang="fr-FR"/>
          </a:p>
        </p:txBody>
      </p:sp>
    </p:spTree>
    <p:extLst>
      <p:ext uri="{BB962C8B-B14F-4D97-AF65-F5344CB8AC3E}">
        <p14:creationId xmlns:p14="http://schemas.microsoft.com/office/powerpoint/2010/main" val="446298606"/>
      </p:ext>
    </p:extLst>
  </p:cSld>
  <p:clrMapOvr>
    <a:masterClrMapping/>
  </p:clrMapOvr>
  <p:transition advTm="639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E189518C-2B08-40D4-A77A-4CCF43FCD6A5}" type="datetimeFigureOut">
              <a:rPr lang="fr-FR" smtClean="0"/>
              <a:pPr/>
              <a:t>22/05/2024</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A7FB06B-EC08-4FCE-A079-AC422B7C92FD}" type="slidenum">
              <a:rPr lang="fr-FR" smtClean="0"/>
              <a:pPr/>
              <a:t>‹N°›</a:t>
            </a:fld>
            <a:endParaRPr lang="fr-FR"/>
          </a:p>
        </p:txBody>
      </p:sp>
    </p:spTree>
    <p:extLst>
      <p:ext uri="{BB962C8B-B14F-4D97-AF65-F5344CB8AC3E}">
        <p14:creationId xmlns:p14="http://schemas.microsoft.com/office/powerpoint/2010/main" val="416261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639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Harry.mp3" TargetMode="External"/><Relationship Id="rId2" Type="http://schemas.microsoft.com/office/2007/relationships/media" Target="file:///E:\francoise%20&#233;cole\P&#233;dagogie\Projets\ambassadeurs%20enfants%20mus&#233;e%20fabre%2024\enfants%20ambassadeurs%20audio%20portraits\Harry.mp3" TargetMode="Externa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hugo%20mp3.mp3" TargetMode="External"/><Relationship Id="rId2" Type="http://schemas.microsoft.com/office/2007/relationships/media" Target="file:///E:\francoise%20&#233;cole\P&#233;dagogie\Projets\ambassadeurs%20enfants%20mus&#233;e%20fabre%2024\enfants%20ambassadeurs%20audio%20portraits\hugo%20mp3.mp3" TargetMode="Externa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johanna%20mp3.mp3" TargetMode="External"/><Relationship Id="rId2" Type="http://schemas.microsoft.com/office/2007/relationships/media" Target="file:///E:\francoise%20&#233;cole\P&#233;dagogie\Projets\ambassadeurs%20enfants%20mus&#233;e%20fabre%2024\enfants%20ambassadeurs%20audio%20portraits\johanna%20mp3.mp3" TargetMode="Externa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jurgen-mp3.mp3" TargetMode="External"/><Relationship Id="rId2" Type="http://schemas.microsoft.com/office/2007/relationships/media" Target="file:///E:\francoise%20&#233;cole\P&#233;dagogie\Projets\ambassadeurs%20enfants%20mus&#233;e%20fabre%2024\enfants%20ambassadeurs%20audio%20portraits\jurgen-mp3.mp3" TargetMode="Externa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kamil%20mp3.mp3" TargetMode="External"/><Relationship Id="rId2" Type="http://schemas.microsoft.com/office/2007/relationships/media" Target="file:///E:\francoise%20&#233;cole\P&#233;dagogie\Projets\ambassadeurs%20enfants%20mus&#233;e%20fabre%2024\enfants%20ambassadeurs%20audio%20portraits\kamil%20mp3.mp3" TargetMode="Externa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keisi%20mp3.mp3" TargetMode="External"/><Relationship Id="rId2" Type="http://schemas.microsoft.com/office/2007/relationships/media" Target="file:///E:\francoise%20&#233;cole\P&#233;dagogie\Projets\ambassadeurs%20enfants%20mus&#233;e%20fabre%2024\enfants%20ambassadeurs%20audio%20portraits\keisi%20mp3.mp3" TargetMode="Externa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lucas%20(1)mp3.mp3" TargetMode="External"/><Relationship Id="rId2" Type="http://schemas.microsoft.com/office/2007/relationships/media" Target="file:///E:\francoise%20&#233;cole\P&#233;dagogie\Projets\ambassadeurs%20enfants%20mus&#233;e%20fabre%2024\enfants%20ambassadeurs%20audio%20portraits\lucas%20(1)mp3.mp3" TargetMode="Externa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mateo%20mp3.mp3" TargetMode="External"/><Relationship Id="rId2" Type="http://schemas.microsoft.com/office/2007/relationships/media" Target="file:///E:\francoise%20&#233;cole\P&#233;dagogie\Projets\ambassadeurs%20enfants%20mus&#233;e%20fabre%2024\enfants%20ambassadeurs%20audio%20portraits\mateo%20mp3.mp3" TargetMode="Externa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file:///E:\francoise%20&#233;cole\P&#233;dagogie\Projets\ambassadeurs%20enfants%20mus&#233;e%20fabre%2024\enfants%20ambassadeurs%20audio%20portraits\neyla%20(1)mp3.mp3" TargetMode="External"/><Relationship Id="rId7" Type="http://schemas.openxmlformats.org/officeDocument/2006/relationships/image" Target="../media/image20.jpeg"/><Relationship Id="rId2" Type="http://schemas.microsoft.com/office/2007/relationships/media" Target="file:///E:\francoise%20&#233;cole\P&#233;dagogie\Projets\ambassadeurs%20enfants%20mus&#233;e%20fabre%2024\enfants%20ambassadeurs%20audio%20portraits\neyla%20(1)mp3.mp3" TargetMode="Externa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audio" Target="file:///E:\francoise%20&#233;cole\P&#233;dagogie\Projets\ambassadeurs%20enfants%20mus&#233;e%20fabre%2024\enfants%20ambassadeurs%20audio%20portraits\neyla%20mp3.mp3" TargetMode="External"/><Relationship Id="rId4" Type="http://schemas.microsoft.com/office/2007/relationships/media" Target="file:///E:\francoise%20&#233;cole\P&#233;dagogie\Projets\ambassadeurs%20enfants%20mus&#233;e%20fabre%2024\enfants%20ambassadeurs%20audio%20portraits\neyla%20mp3.mp3" TargetMode="Externa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francoise%20&#233;cole\P&#233;dagogie\Projets\ambassadeurs%20enfants%20mus&#233;e%20fabre%2024\enfants%20ambassadeurs%20audio%20portraits\Quentin_1_mp3.mp3" TargetMode="External"/><Relationship Id="rId1" Type="http://schemas.microsoft.com/office/2007/relationships/media" Target="file:///E:\francoise%20&#233;cole\P&#233;dagogie\Projets\ambassadeurs%20enfants%20mus&#233;e%20fabre%2024\enfants%20ambassadeurs%20audio%20portraits\Quentin_1_mp3.mp3" TargetMode="External"/><Relationship Id="rId5" Type="http://schemas.openxmlformats.org/officeDocument/2006/relationships/image" Target="../media/image5.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3.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3.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3.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francoise%20&#233;cole\P&#233;dagogie\Projets\ambassadeurs%20enfants%20mus&#233;e%20fabre%2024\enfants%20ambassadeurs%20audio%20portraits\ps%20eve%20mp3.mp3" TargetMode="External"/><Relationship Id="rId1" Type="http://schemas.microsoft.com/office/2007/relationships/media" Target="file:///E:\francoise%20&#233;cole\P&#233;dagogie\Projets\ambassadeurs%20enfants%20mus&#233;e%20fabre%2024\enfants%20ambassadeurs%20audio%20portraits\ps%20eve%20mp3.mp3" TargetMode="External"/><Relationship Id="rId5" Type="http://schemas.openxmlformats.org/officeDocument/2006/relationships/image" Target="../media/image5.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francoise%20&#233;cole\P&#233;dagogie\Projets\ambassadeurs%20enfants%20mus&#233;e%20fabre%2024\enfants%20ambassadeurs%20audio%20portraits\ps-Iris1-mp3.mp3" TargetMode="External"/><Relationship Id="rId1" Type="http://schemas.microsoft.com/office/2007/relationships/media" Target="file:///E:\francoise%20&#233;cole\P&#233;dagogie\Projets\ambassadeurs%20enfants%20mus&#233;e%20fabre%2024\enfants%20ambassadeurs%20audio%20portraits\ps-Iris1-mp3.mp3"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file:///D:\francoise%20&#233;cole\P&#233;dagogie\Projets\ambassadeurs%20enfants%20mus&#233;e%20fabre%2024\enfants%20ambassadeurs%20audio%20portraits\Belen_1_mp3.mp3" TargetMode="External"/><Relationship Id="rId2" Type="http://schemas.microsoft.com/office/2007/relationships/media" Target="file:///D:\francoise%20&#233;cole\P&#233;dagogie\Projets\ambassadeurs%20enfants%20mus&#233;e%20fabre%2024\enfants%20ambassadeurs%20audio%20portraits\Belen_1_mp3.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camila-mp4.mp3" TargetMode="External"/><Relationship Id="rId2" Type="http://schemas.microsoft.com/office/2007/relationships/media" Target="file:///E:\francoise%20&#233;cole\P&#233;dagogie\Projets\ambassadeurs%20enfants%20mus&#233;e%20fabre%2024\enfants%20ambassadeurs%20audio%20portraits\camila-mp4.mp3" TargetMode="Externa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farah%20mp3.mp3" TargetMode="External"/><Relationship Id="rId2" Type="http://schemas.microsoft.com/office/2007/relationships/media" Target="file:///E:\francoise%20&#233;cole\P&#233;dagogie\Projets\ambassadeurs%20enfants%20mus&#233;e%20fabre%2024\enfants%20ambassadeurs%20audio%20portraits\farah%20mp3.mp3" TargetMode="Externa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francoise%20&#233;cole\P&#233;dagogie\Projets\ambassadeurs%20enfants%20mus&#233;e%20fabre%2024\enfants%20ambassadeurs%20audio%20portraits\gabrielle-mp3.mp3" TargetMode="External"/><Relationship Id="rId1" Type="http://schemas.microsoft.com/office/2007/relationships/media" Target="file:///E:\francoise%20&#233;cole\P&#233;dagogie\Projets\ambassadeurs%20enfants%20mus&#233;e%20fabre%2024\enfants%20ambassadeurs%20audio%20portraits\gabrielle-mp3.mp3" TargetMode="Externa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gaspard%20mp3.mp3" TargetMode="External"/><Relationship Id="rId2" Type="http://schemas.microsoft.com/office/2007/relationships/media" Target="file:///E:\francoise%20&#233;cole\P&#233;dagogie\Projets\ambassadeurs%20enfants%20mus&#233;e%20fabre%2024\enfants%20ambassadeurs%20audio%20portraits\gaspard%20mp3.mp3" TargetMode="Externa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file:///E:\francoise%20&#233;cole\P&#233;dagogie\Projets\ambassadeurs%20enfants%20mus&#233;e%20fabre%2024\enfants%20ambassadeurs%20audio%20portraits\hannah%20(1).mp3" TargetMode="External"/><Relationship Id="rId2" Type="http://schemas.microsoft.com/office/2007/relationships/media" Target="file:///E:\francoise%20&#233;cole\P&#233;dagogie\Projets\ambassadeurs%20enfants%20mus&#233;e%20fabre%2024\enfants%20ambassadeurs%20audio%20portraits\hannah%20(1).mp3" TargetMode="Externa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E7C86-B244-43F5-BC3A-15C6D5C626ED}"/>
              </a:ext>
            </a:extLst>
          </p:cNvPr>
          <p:cNvSpPr>
            <a:spLocks noGrp="1"/>
          </p:cNvSpPr>
          <p:nvPr>
            <p:ph type="title"/>
          </p:nvPr>
        </p:nvSpPr>
        <p:spPr>
          <a:xfrm>
            <a:off x="1" y="1"/>
            <a:ext cx="6858000" cy="12192000"/>
          </a:xfrm>
        </p:spPr>
        <p:txBody>
          <a:bodyPr>
            <a:normAutofit/>
          </a:bodyPr>
          <a:lstStyle/>
          <a:p>
            <a:pPr algn="ctr"/>
            <a:r>
              <a:rPr lang="fr-FR" sz="4800" b="1" dirty="0"/>
              <a:t>Les autoportraits</a:t>
            </a:r>
            <a:br>
              <a:rPr lang="fr-FR" sz="4800" b="1" dirty="0"/>
            </a:br>
            <a:r>
              <a:rPr lang="fr-FR" sz="4800" b="1" dirty="0"/>
              <a:t> des Petits et des Grands</a:t>
            </a:r>
            <a:br>
              <a:rPr lang="fr-FR" sz="4800" dirty="0"/>
            </a:br>
            <a:br>
              <a:rPr lang="fr-FR" sz="4800" dirty="0"/>
            </a:br>
            <a:br>
              <a:rPr lang="fr-FR" dirty="0"/>
            </a:br>
            <a:r>
              <a:rPr lang="fr-FR" i="1" dirty="0"/>
              <a:t>Ecole maternelle Lafontaine,</a:t>
            </a:r>
            <a:br>
              <a:rPr lang="fr-FR" i="1" dirty="0"/>
            </a:br>
            <a:r>
              <a:rPr lang="fr-FR" i="1" dirty="0"/>
              <a:t>Classe PS-GS</a:t>
            </a:r>
            <a:br>
              <a:rPr lang="fr-FR" i="1" dirty="0"/>
            </a:br>
            <a:r>
              <a:rPr lang="fr-FR" i="1" dirty="0"/>
              <a:t> Montpellier</a:t>
            </a:r>
            <a:br>
              <a:rPr lang="fr-FR" i="1" dirty="0"/>
            </a:br>
            <a:r>
              <a:rPr lang="fr-FR" i="1" dirty="0"/>
              <a:t>Année scolaire 2023-2024</a:t>
            </a:r>
            <a:br>
              <a:rPr lang="fr-FR" i="1" dirty="0"/>
            </a:br>
            <a:br>
              <a:rPr lang="fr-FR" i="1" dirty="0"/>
            </a:br>
            <a:br>
              <a:rPr lang="fr-FR" i="1" dirty="0"/>
            </a:br>
            <a:br>
              <a:rPr lang="fr-FR" i="1" dirty="0"/>
            </a:br>
            <a:endParaRPr lang="fr-FR" i="1" dirty="0"/>
          </a:p>
        </p:txBody>
      </p:sp>
    </p:spTree>
    <p:extLst>
      <p:ext uri="{BB962C8B-B14F-4D97-AF65-F5344CB8AC3E}">
        <p14:creationId xmlns:p14="http://schemas.microsoft.com/office/powerpoint/2010/main" val="520934304"/>
      </p:ext>
    </p:extLst>
  </p:cSld>
  <p:clrMapOvr>
    <a:masterClrMapping/>
  </p:clrMapOvr>
  <p:transition advClick="0" advTm="6390">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harry.jpg"/>
          <p:cNvPicPr>
            <a:picLocks noChangeAspect="1"/>
          </p:cNvPicPr>
          <p:nvPr/>
        </p:nvPicPr>
        <p:blipFill>
          <a:blip r:embed="rId5" cstate="print"/>
          <a:stretch>
            <a:fillRect/>
          </a:stretch>
        </p:blipFill>
        <p:spPr>
          <a:xfrm>
            <a:off x="324000" y="515815"/>
            <a:ext cx="6300000" cy="8400000"/>
          </a:xfrm>
          <a:prstGeom prst="rect">
            <a:avLst/>
          </a:prstGeom>
          <a:ln>
            <a:noFill/>
          </a:ln>
          <a:effectLst>
            <a:softEdge rad="112500"/>
          </a:effectLst>
        </p:spPr>
      </p:pic>
      <p:sp>
        <p:nvSpPr>
          <p:cNvPr id="5" name="ZoneTexte 4"/>
          <p:cNvSpPr txBox="1"/>
          <p:nvPr/>
        </p:nvSpPr>
        <p:spPr>
          <a:xfrm>
            <a:off x="1781908" y="9659815"/>
            <a:ext cx="3821723" cy="1323439"/>
          </a:xfrm>
          <a:prstGeom prst="rect">
            <a:avLst/>
          </a:prstGeom>
          <a:noFill/>
        </p:spPr>
        <p:txBody>
          <a:bodyPr wrap="square" rtlCol="0">
            <a:spAutoFit/>
          </a:bodyPr>
          <a:lstStyle/>
          <a:p>
            <a:pPr algn="ctr"/>
            <a:r>
              <a:rPr lang="fr-FR" sz="4000" dirty="0"/>
              <a:t>HARRY</a:t>
            </a:r>
          </a:p>
          <a:p>
            <a:pPr algn="ctr"/>
            <a:r>
              <a:rPr lang="fr-FR" sz="4000" dirty="0">
                <a:latin typeface="CrayonL" pitchFamily="2" charset="0"/>
              </a:rPr>
              <a:t>Harry</a:t>
            </a:r>
          </a:p>
        </p:txBody>
      </p:sp>
      <p:pic>
        <p:nvPicPr>
          <p:cNvPr id="6" name="Harry.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621216" y="10093569"/>
            <a:ext cx="304800" cy="304800"/>
          </a:xfrm>
          <a:prstGeom prst="rect">
            <a:avLst/>
          </a:prstGeom>
        </p:spPr>
      </p:pic>
    </p:spTree>
    <p:custDataLst>
      <p:tags r:id="rId1"/>
    </p:custDataLst>
  </p:cSld>
  <p:clrMapOvr>
    <a:masterClrMapping/>
  </p:clrMapOvr>
  <p:transition advTm="1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hugo.jpg"/>
          <p:cNvPicPr>
            <a:picLocks noChangeAspect="1"/>
          </p:cNvPicPr>
          <p:nvPr/>
        </p:nvPicPr>
        <p:blipFill>
          <a:blip r:embed="rId5" cstate="print"/>
          <a:stretch>
            <a:fillRect/>
          </a:stretch>
        </p:blipFill>
        <p:spPr>
          <a:xfrm>
            <a:off x="324000" y="398585"/>
            <a:ext cx="6300000" cy="8400000"/>
          </a:xfrm>
          <a:prstGeom prst="rect">
            <a:avLst/>
          </a:prstGeom>
          <a:ln>
            <a:noFill/>
          </a:ln>
          <a:effectLst>
            <a:softEdge rad="112500"/>
          </a:effectLst>
        </p:spPr>
      </p:pic>
      <p:sp>
        <p:nvSpPr>
          <p:cNvPr id="5" name="ZoneTexte 4"/>
          <p:cNvSpPr txBox="1"/>
          <p:nvPr/>
        </p:nvSpPr>
        <p:spPr>
          <a:xfrm>
            <a:off x="1477108" y="9589477"/>
            <a:ext cx="3704492" cy="1323439"/>
          </a:xfrm>
          <a:prstGeom prst="rect">
            <a:avLst/>
          </a:prstGeom>
          <a:noFill/>
        </p:spPr>
        <p:txBody>
          <a:bodyPr wrap="square" rtlCol="0">
            <a:spAutoFit/>
          </a:bodyPr>
          <a:lstStyle/>
          <a:p>
            <a:pPr algn="ctr"/>
            <a:r>
              <a:rPr lang="fr-FR" sz="4000" dirty="0"/>
              <a:t>HUGO</a:t>
            </a:r>
          </a:p>
          <a:p>
            <a:pPr algn="ctr"/>
            <a:r>
              <a:rPr lang="fr-FR" sz="4000" dirty="0">
                <a:latin typeface="CrayonL" pitchFamily="2" charset="0"/>
              </a:rPr>
              <a:t>Hugo</a:t>
            </a:r>
          </a:p>
        </p:txBody>
      </p:sp>
      <p:pic>
        <p:nvPicPr>
          <p:cNvPr id="6" name="hugo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4777153" y="9530861"/>
            <a:ext cx="304800" cy="304800"/>
          </a:xfrm>
          <a:prstGeom prst="rect">
            <a:avLst/>
          </a:prstGeom>
        </p:spPr>
      </p:pic>
    </p:spTree>
    <p:custDataLst>
      <p:tags r:id="rId1"/>
    </p:custDataLst>
  </p:cSld>
  <p:clrMapOvr>
    <a:masterClrMapping/>
  </p:clrMapOvr>
  <p:transition advTm="1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johanna.jpg"/>
          <p:cNvPicPr>
            <a:picLocks noChangeAspect="1"/>
          </p:cNvPicPr>
          <p:nvPr/>
        </p:nvPicPr>
        <p:blipFill>
          <a:blip r:embed="rId5" cstate="print"/>
          <a:stretch>
            <a:fillRect/>
          </a:stretch>
        </p:blipFill>
        <p:spPr>
          <a:xfrm>
            <a:off x="324000" y="656492"/>
            <a:ext cx="6300000" cy="8400000"/>
          </a:xfrm>
          <a:prstGeom prst="rect">
            <a:avLst/>
          </a:prstGeom>
          <a:ln>
            <a:noFill/>
          </a:ln>
          <a:effectLst>
            <a:softEdge rad="112500"/>
          </a:effectLst>
        </p:spPr>
      </p:pic>
      <p:sp>
        <p:nvSpPr>
          <p:cNvPr id="5" name="ZoneTexte 4"/>
          <p:cNvSpPr txBox="1"/>
          <p:nvPr/>
        </p:nvSpPr>
        <p:spPr>
          <a:xfrm>
            <a:off x="1453662" y="9683262"/>
            <a:ext cx="4431323" cy="1323439"/>
          </a:xfrm>
          <a:prstGeom prst="rect">
            <a:avLst/>
          </a:prstGeom>
          <a:noFill/>
        </p:spPr>
        <p:txBody>
          <a:bodyPr wrap="square" rtlCol="0">
            <a:spAutoFit/>
          </a:bodyPr>
          <a:lstStyle/>
          <a:p>
            <a:pPr algn="ctr"/>
            <a:r>
              <a:rPr lang="fr-FR" sz="4000" dirty="0"/>
              <a:t>JOHANNAH</a:t>
            </a:r>
          </a:p>
          <a:p>
            <a:pPr algn="ctr"/>
            <a:r>
              <a:rPr lang="fr-FR" sz="4000" dirty="0" err="1">
                <a:latin typeface="CrayonL" pitchFamily="2" charset="0"/>
              </a:rPr>
              <a:t>Johannah</a:t>
            </a:r>
            <a:endParaRPr lang="fr-FR" sz="4000" dirty="0">
              <a:latin typeface="CrayonL" pitchFamily="2" charset="0"/>
            </a:endParaRPr>
          </a:p>
        </p:txBody>
      </p:sp>
      <p:pic>
        <p:nvPicPr>
          <p:cNvPr id="6" name="johanna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1354016" y="10539046"/>
            <a:ext cx="304800" cy="304800"/>
          </a:xfrm>
          <a:prstGeom prst="rect">
            <a:avLst/>
          </a:prstGeom>
        </p:spPr>
      </p:pic>
    </p:spTree>
    <p:custDataLst>
      <p:tags r:id="rId1"/>
    </p:custDataLst>
  </p:cSld>
  <p:clrMapOvr>
    <a:masterClrMapping/>
  </p:clrMapOvr>
  <p:transition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3384" y="9495693"/>
            <a:ext cx="5228492" cy="1323439"/>
          </a:xfrm>
          <a:prstGeom prst="rect">
            <a:avLst/>
          </a:prstGeom>
          <a:noFill/>
        </p:spPr>
        <p:txBody>
          <a:bodyPr wrap="square" rtlCol="0">
            <a:spAutoFit/>
          </a:bodyPr>
          <a:lstStyle/>
          <a:p>
            <a:pPr algn="ctr"/>
            <a:r>
              <a:rPr lang="fr-FR" sz="4000" dirty="0"/>
              <a:t>JÜRGEN</a:t>
            </a:r>
          </a:p>
          <a:p>
            <a:pPr algn="ctr"/>
            <a:r>
              <a:rPr lang="fr-FR" sz="4000" dirty="0">
                <a:latin typeface="CrayonL" pitchFamily="2" charset="0"/>
              </a:rPr>
              <a:t>Jürgen</a:t>
            </a:r>
          </a:p>
        </p:txBody>
      </p:sp>
      <p:pic>
        <p:nvPicPr>
          <p:cNvPr id="3" name="Image 2">
            <a:extLst>
              <a:ext uri="{FF2B5EF4-FFF2-40B4-BE49-F238E27FC236}">
                <a16:creationId xmlns:a16="http://schemas.microsoft.com/office/drawing/2014/main" id="{3D2C3DE0-E88A-4F37-B0C7-D6D3D2EA5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000" y="657726"/>
            <a:ext cx="6300000" cy="8400000"/>
          </a:xfrm>
          <a:prstGeom prst="rect">
            <a:avLst/>
          </a:prstGeom>
          <a:ln>
            <a:noFill/>
          </a:ln>
          <a:effectLst>
            <a:softEdge rad="112500"/>
          </a:effectLst>
        </p:spPr>
      </p:pic>
      <p:pic>
        <p:nvPicPr>
          <p:cNvPr id="5" name="jurgen-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4894384" y="10093569"/>
            <a:ext cx="304800" cy="304800"/>
          </a:xfrm>
          <a:prstGeom prst="rect">
            <a:avLst/>
          </a:prstGeom>
        </p:spPr>
      </p:pic>
    </p:spTree>
    <p:custDataLst>
      <p:tags r:id="rId1"/>
    </p:custDataLst>
  </p:cSld>
  <p:clrMapOvr>
    <a:masterClrMapping/>
  </p:clrMapOvr>
  <p:transition advTm="7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kamil.jpg"/>
          <p:cNvPicPr>
            <a:picLocks noChangeAspect="1"/>
          </p:cNvPicPr>
          <p:nvPr/>
        </p:nvPicPr>
        <p:blipFill>
          <a:blip r:embed="rId5" cstate="print"/>
          <a:stretch>
            <a:fillRect/>
          </a:stretch>
        </p:blipFill>
        <p:spPr>
          <a:xfrm>
            <a:off x="324000" y="562708"/>
            <a:ext cx="6300000" cy="8400000"/>
          </a:xfrm>
          <a:prstGeom prst="rect">
            <a:avLst/>
          </a:prstGeom>
          <a:ln>
            <a:noFill/>
          </a:ln>
          <a:effectLst>
            <a:softEdge rad="112500"/>
          </a:effectLst>
        </p:spPr>
      </p:pic>
      <p:sp>
        <p:nvSpPr>
          <p:cNvPr id="5" name="ZoneTexte 4"/>
          <p:cNvSpPr txBox="1"/>
          <p:nvPr/>
        </p:nvSpPr>
        <p:spPr>
          <a:xfrm>
            <a:off x="1524000" y="9589477"/>
            <a:ext cx="4454769" cy="1323439"/>
          </a:xfrm>
          <a:prstGeom prst="rect">
            <a:avLst/>
          </a:prstGeom>
          <a:noFill/>
        </p:spPr>
        <p:txBody>
          <a:bodyPr wrap="square" rtlCol="0">
            <a:spAutoFit/>
          </a:bodyPr>
          <a:lstStyle/>
          <a:p>
            <a:pPr algn="ctr"/>
            <a:r>
              <a:rPr lang="fr-FR" sz="4000" dirty="0"/>
              <a:t>KAMIL</a:t>
            </a:r>
          </a:p>
          <a:p>
            <a:pPr algn="ctr"/>
            <a:r>
              <a:rPr lang="fr-FR" sz="4000" dirty="0" err="1">
                <a:latin typeface="CrayonL" pitchFamily="2" charset="0"/>
              </a:rPr>
              <a:t>Kamil</a:t>
            </a:r>
            <a:endParaRPr lang="fr-FR" sz="4000" dirty="0">
              <a:latin typeface="CrayonL" pitchFamily="2" charset="0"/>
            </a:endParaRPr>
          </a:p>
        </p:txBody>
      </p:sp>
      <p:pic>
        <p:nvPicPr>
          <p:cNvPr id="7" name="kamil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128846" y="9671539"/>
            <a:ext cx="304800" cy="304800"/>
          </a:xfrm>
          <a:prstGeom prst="rect">
            <a:avLst/>
          </a:prstGeom>
        </p:spPr>
      </p:pic>
    </p:spTree>
    <p:custDataLst>
      <p:tags r:id="rId1"/>
    </p:custDataLst>
  </p:cSld>
  <p:clrMapOvr>
    <a:masterClrMapping/>
  </p:clrMapOvr>
  <p:transition advTm="14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keisi.jpg"/>
          <p:cNvPicPr>
            <a:picLocks noChangeAspect="1"/>
          </p:cNvPicPr>
          <p:nvPr/>
        </p:nvPicPr>
        <p:blipFill>
          <a:blip r:embed="rId5" cstate="print"/>
          <a:stretch>
            <a:fillRect/>
          </a:stretch>
        </p:blipFill>
        <p:spPr>
          <a:xfrm>
            <a:off x="324000" y="441663"/>
            <a:ext cx="6300000" cy="8407006"/>
          </a:xfrm>
          <a:prstGeom prst="rect">
            <a:avLst/>
          </a:prstGeom>
          <a:ln>
            <a:noFill/>
          </a:ln>
          <a:effectLst>
            <a:softEdge rad="112500"/>
          </a:effectLst>
        </p:spPr>
      </p:pic>
      <p:sp>
        <p:nvSpPr>
          <p:cNvPr id="5" name="ZoneTexte 4"/>
          <p:cNvSpPr txBox="1"/>
          <p:nvPr/>
        </p:nvSpPr>
        <p:spPr>
          <a:xfrm>
            <a:off x="1125415" y="9659815"/>
            <a:ext cx="4196862" cy="1323439"/>
          </a:xfrm>
          <a:prstGeom prst="rect">
            <a:avLst/>
          </a:prstGeom>
          <a:noFill/>
        </p:spPr>
        <p:txBody>
          <a:bodyPr wrap="square" rtlCol="0">
            <a:spAutoFit/>
          </a:bodyPr>
          <a:lstStyle/>
          <a:p>
            <a:pPr algn="ctr"/>
            <a:r>
              <a:rPr lang="fr-FR" sz="4000" dirty="0"/>
              <a:t>KEISI</a:t>
            </a:r>
          </a:p>
          <a:p>
            <a:pPr algn="ctr"/>
            <a:r>
              <a:rPr lang="fr-FR" sz="4000" dirty="0" err="1">
                <a:latin typeface="CrayonL" pitchFamily="2" charset="0"/>
              </a:rPr>
              <a:t>Keisi</a:t>
            </a:r>
            <a:endParaRPr lang="fr-FR" sz="4000" dirty="0">
              <a:latin typeface="CrayonL" pitchFamily="2" charset="0"/>
            </a:endParaRPr>
          </a:p>
        </p:txBody>
      </p:sp>
      <p:pic>
        <p:nvPicPr>
          <p:cNvPr id="7" name="keisi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035061" y="10187354"/>
            <a:ext cx="304800" cy="304800"/>
          </a:xfrm>
          <a:prstGeom prst="rect">
            <a:avLst/>
          </a:prstGeom>
        </p:spPr>
      </p:pic>
    </p:spTree>
    <p:custDataLst>
      <p:tags r:id="rId1"/>
    </p:custDataLst>
  </p:cSld>
  <p:clrMapOvr>
    <a:masterClrMapping/>
  </p:clrMapOvr>
  <p:transition advTm="17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lucas.jpg"/>
          <p:cNvPicPr>
            <a:picLocks noChangeAspect="1"/>
          </p:cNvPicPr>
          <p:nvPr/>
        </p:nvPicPr>
        <p:blipFill>
          <a:blip r:embed="rId5" cstate="print"/>
          <a:stretch>
            <a:fillRect/>
          </a:stretch>
        </p:blipFill>
        <p:spPr>
          <a:xfrm>
            <a:off x="324000" y="586154"/>
            <a:ext cx="6300000" cy="8400000"/>
          </a:xfrm>
          <a:prstGeom prst="rect">
            <a:avLst/>
          </a:prstGeom>
          <a:ln>
            <a:noFill/>
          </a:ln>
          <a:effectLst>
            <a:softEdge rad="112500"/>
          </a:effectLst>
        </p:spPr>
      </p:pic>
      <p:sp>
        <p:nvSpPr>
          <p:cNvPr id="5" name="ZoneTexte 4"/>
          <p:cNvSpPr txBox="1"/>
          <p:nvPr/>
        </p:nvSpPr>
        <p:spPr>
          <a:xfrm>
            <a:off x="1055077" y="9659816"/>
            <a:ext cx="4853354" cy="1323439"/>
          </a:xfrm>
          <a:prstGeom prst="rect">
            <a:avLst/>
          </a:prstGeom>
          <a:noFill/>
        </p:spPr>
        <p:txBody>
          <a:bodyPr wrap="square" rtlCol="0">
            <a:spAutoFit/>
          </a:bodyPr>
          <a:lstStyle/>
          <a:p>
            <a:pPr algn="ctr"/>
            <a:r>
              <a:rPr lang="fr-FR" sz="4000" dirty="0"/>
              <a:t>LUCAS</a:t>
            </a:r>
          </a:p>
          <a:p>
            <a:pPr algn="ctr"/>
            <a:r>
              <a:rPr lang="fr-FR" sz="4000" dirty="0">
                <a:latin typeface="CrayonL" pitchFamily="2" charset="0"/>
              </a:rPr>
              <a:t>Lucas</a:t>
            </a:r>
          </a:p>
        </p:txBody>
      </p:sp>
      <p:pic>
        <p:nvPicPr>
          <p:cNvPr id="7" name="lucas (1)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4964723" y="9366738"/>
            <a:ext cx="304800" cy="304800"/>
          </a:xfrm>
          <a:prstGeom prst="rect">
            <a:avLst/>
          </a:prstGeom>
        </p:spPr>
      </p:pic>
    </p:spTree>
    <p:custDataLst>
      <p:tags r:id="rId1"/>
    </p:custDataLst>
  </p:cSld>
  <p:clrMapOvr>
    <a:masterClrMapping/>
  </p:clrMapOvr>
  <p:transition advTm="1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mateo.jpg"/>
          <p:cNvPicPr>
            <a:picLocks noChangeAspect="1"/>
          </p:cNvPicPr>
          <p:nvPr/>
        </p:nvPicPr>
        <p:blipFill>
          <a:blip r:embed="rId5" cstate="print"/>
          <a:stretch>
            <a:fillRect/>
          </a:stretch>
        </p:blipFill>
        <p:spPr>
          <a:xfrm>
            <a:off x="324000" y="609600"/>
            <a:ext cx="6300000" cy="8400000"/>
          </a:xfrm>
          <a:prstGeom prst="rect">
            <a:avLst/>
          </a:prstGeom>
          <a:ln>
            <a:noFill/>
          </a:ln>
          <a:effectLst>
            <a:softEdge rad="112500"/>
          </a:effectLst>
        </p:spPr>
      </p:pic>
      <p:sp>
        <p:nvSpPr>
          <p:cNvPr id="5" name="ZoneTexte 4"/>
          <p:cNvSpPr txBox="1"/>
          <p:nvPr/>
        </p:nvSpPr>
        <p:spPr>
          <a:xfrm>
            <a:off x="984738" y="9683261"/>
            <a:ext cx="4783015" cy="1323439"/>
          </a:xfrm>
          <a:prstGeom prst="rect">
            <a:avLst/>
          </a:prstGeom>
          <a:noFill/>
        </p:spPr>
        <p:txBody>
          <a:bodyPr wrap="square" rtlCol="0">
            <a:spAutoFit/>
          </a:bodyPr>
          <a:lstStyle/>
          <a:p>
            <a:pPr algn="ctr"/>
            <a:r>
              <a:rPr lang="fr-FR" sz="4000" dirty="0"/>
              <a:t>MATEO</a:t>
            </a:r>
          </a:p>
          <a:p>
            <a:pPr algn="ctr"/>
            <a:r>
              <a:rPr lang="fr-FR" sz="4000" dirty="0">
                <a:latin typeface="CrayonL" pitchFamily="2" charset="0"/>
              </a:rPr>
              <a:t>Mateo</a:t>
            </a:r>
          </a:p>
        </p:txBody>
      </p:sp>
      <p:pic>
        <p:nvPicPr>
          <p:cNvPr id="7" name="mateo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4870938" y="9624647"/>
            <a:ext cx="304800" cy="304800"/>
          </a:xfrm>
          <a:prstGeom prst="rect">
            <a:avLst/>
          </a:prstGeom>
        </p:spPr>
      </p:pic>
    </p:spTree>
    <p:custDataLst>
      <p:tags r:id="rId1"/>
    </p:custDataLst>
  </p:cSld>
  <p:clrMapOvr>
    <a:masterClrMapping/>
  </p:clrMapOvr>
  <p:transition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neyla.jpg"/>
          <p:cNvPicPr>
            <a:picLocks noChangeAspect="1"/>
          </p:cNvPicPr>
          <p:nvPr/>
        </p:nvPicPr>
        <p:blipFill>
          <a:blip r:embed="rId7" cstate="print"/>
          <a:stretch>
            <a:fillRect/>
          </a:stretch>
        </p:blipFill>
        <p:spPr>
          <a:xfrm>
            <a:off x="324000" y="586154"/>
            <a:ext cx="6300000" cy="8400000"/>
          </a:xfrm>
          <a:prstGeom prst="rect">
            <a:avLst/>
          </a:prstGeom>
          <a:ln>
            <a:noFill/>
          </a:ln>
          <a:effectLst>
            <a:softEdge rad="112500"/>
          </a:effectLst>
        </p:spPr>
      </p:pic>
      <p:sp>
        <p:nvSpPr>
          <p:cNvPr id="5" name="ZoneTexte 4"/>
          <p:cNvSpPr txBox="1"/>
          <p:nvPr/>
        </p:nvSpPr>
        <p:spPr>
          <a:xfrm>
            <a:off x="984738" y="9753600"/>
            <a:ext cx="4900247" cy="1323439"/>
          </a:xfrm>
          <a:prstGeom prst="rect">
            <a:avLst/>
          </a:prstGeom>
          <a:noFill/>
        </p:spPr>
        <p:txBody>
          <a:bodyPr wrap="square" rtlCol="0">
            <a:spAutoFit/>
          </a:bodyPr>
          <a:lstStyle/>
          <a:p>
            <a:pPr algn="ctr"/>
            <a:r>
              <a:rPr lang="fr-FR" sz="4000" dirty="0"/>
              <a:t>NEYLA</a:t>
            </a:r>
          </a:p>
          <a:p>
            <a:pPr algn="ctr"/>
            <a:r>
              <a:rPr lang="fr-FR" sz="4000" dirty="0" err="1">
                <a:latin typeface="CrayonL" pitchFamily="2" charset="0"/>
              </a:rPr>
              <a:t>Neyla</a:t>
            </a:r>
            <a:endParaRPr lang="fr-FR" sz="4000" dirty="0">
              <a:latin typeface="CrayonL" pitchFamily="2" charset="0"/>
            </a:endParaRPr>
          </a:p>
        </p:txBody>
      </p:sp>
      <p:pic>
        <p:nvPicPr>
          <p:cNvPr id="8" name="neyla (1)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8" cstate="print"/>
          <a:stretch>
            <a:fillRect/>
          </a:stretch>
        </p:blipFill>
        <p:spPr>
          <a:xfrm>
            <a:off x="5339862" y="9507416"/>
            <a:ext cx="304800" cy="304800"/>
          </a:xfrm>
          <a:prstGeom prst="rect">
            <a:avLst/>
          </a:prstGeom>
        </p:spPr>
      </p:pic>
      <p:pic>
        <p:nvPicPr>
          <p:cNvPr id="9" name="neyla mp3.mp3">
            <a:hlinkClick r:id="" action="ppaction://media"/>
          </p:cNvPr>
          <p:cNvPicPr>
            <a:picLocks noChangeAspect="1"/>
          </p:cNvPicPr>
          <p:nvPr>
            <a:audioFile r:link="rId5"/>
            <p:extLst>
              <p:ext uri="{DAA4B4D4-6D71-4841-9C94-3DE7FCFB9230}">
                <p14:media xmlns:p14="http://schemas.microsoft.com/office/powerpoint/2010/main" r:link="rId4"/>
              </p:ext>
            </p:extLst>
          </p:nvPr>
        </p:nvPicPr>
        <p:blipFill>
          <a:blip r:embed="rId9" cstate="print"/>
          <a:stretch>
            <a:fillRect/>
          </a:stretch>
        </p:blipFill>
        <p:spPr>
          <a:xfrm>
            <a:off x="5410200" y="10257692"/>
            <a:ext cx="304800" cy="304800"/>
          </a:xfrm>
          <a:prstGeom prst="rect">
            <a:avLst/>
          </a:prstGeom>
        </p:spPr>
      </p:pic>
    </p:spTree>
    <p:custDataLst>
      <p:tags r:id="rId1"/>
    </p:custDataLst>
  </p:cSld>
  <p:clrMapOvr>
    <a:masterClrMapping/>
  </p:clrMapOvr>
  <p:transition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52" fill="hold"/>
                                        <p:tgtEl>
                                          <p:spTgt spid="8"/>
                                        </p:tgtEl>
                                      </p:cBhvr>
                                    </p:cmd>
                                  </p:childTnLst>
                                </p:cTn>
                              </p:par>
                            </p:childTnLst>
                          </p:cTn>
                        </p:par>
                        <p:par>
                          <p:cTn id="7" fill="hold">
                            <p:stCondLst>
                              <p:cond delay="18552"/>
                            </p:stCondLst>
                            <p:childTnLst>
                              <p:par>
                                <p:cTn id="8" presetID="1" presetClass="mediacall" presetSubtype="0" fill="hold" nodeType="afterEffect">
                                  <p:stCondLst>
                                    <p:cond delay="0"/>
                                  </p:stCondLst>
                                  <p:childTnLst>
                                    <p:cmd type="call" cmd="playFrom(0.0)">
                                      <p:cBhvr>
                                        <p:cTn id="9" dur="2228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vol="80000">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quentin.jpg"/>
          <p:cNvPicPr>
            <a:picLocks noChangeAspect="1"/>
          </p:cNvPicPr>
          <p:nvPr/>
        </p:nvPicPr>
        <p:blipFill>
          <a:blip r:embed="rId4" cstate="print"/>
          <a:stretch>
            <a:fillRect/>
          </a:stretch>
        </p:blipFill>
        <p:spPr>
          <a:xfrm>
            <a:off x="324000" y="679939"/>
            <a:ext cx="6300000" cy="8400000"/>
          </a:xfrm>
          <a:prstGeom prst="rect">
            <a:avLst/>
          </a:prstGeom>
          <a:ln>
            <a:noFill/>
          </a:ln>
          <a:effectLst>
            <a:softEdge rad="112500"/>
          </a:effectLst>
        </p:spPr>
      </p:pic>
      <p:sp>
        <p:nvSpPr>
          <p:cNvPr id="5" name="ZoneTexte 4"/>
          <p:cNvSpPr txBox="1"/>
          <p:nvPr/>
        </p:nvSpPr>
        <p:spPr>
          <a:xfrm>
            <a:off x="1078523" y="9730154"/>
            <a:ext cx="4712677" cy="1323439"/>
          </a:xfrm>
          <a:prstGeom prst="rect">
            <a:avLst/>
          </a:prstGeom>
          <a:noFill/>
        </p:spPr>
        <p:txBody>
          <a:bodyPr wrap="square" rtlCol="0">
            <a:spAutoFit/>
          </a:bodyPr>
          <a:lstStyle/>
          <a:p>
            <a:pPr algn="ctr"/>
            <a:r>
              <a:rPr lang="fr-FR" sz="4000" dirty="0"/>
              <a:t>QUENTIN</a:t>
            </a:r>
          </a:p>
          <a:p>
            <a:pPr algn="ctr"/>
            <a:r>
              <a:rPr lang="fr-FR" sz="4000" dirty="0">
                <a:latin typeface="CrayonL" pitchFamily="2" charset="0"/>
              </a:rPr>
              <a:t>Quentin</a:t>
            </a:r>
          </a:p>
        </p:txBody>
      </p:sp>
      <p:pic>
        <p:nvPicPr>
          <p:cNvPr id="8" name="Quentin_1_mp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269523" y="9882554"/>
            <a:ext cx="304800" cy="304800"/>
          </a:xfrm>
          <a:prstGeom prst="rect">
            <a:avLst/>
          </a:prstGeom>
        </p:spPr>
      </p:pic>
    </p:spTree>
  </p:cSld>
  <p:clrMapOvr>
    <a:masterClrMapping/>
  </p:clrMapOvr>
  <p:transition advTm="16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6858000" cy="12192000"/>
          </a:xfrm>
        </p:spPr>
        <p:txBody>
          <a:bodyPr>
            <a:normAutofit/>
          </a:bodyPr>
          <a:lstStyle/>
          <a:p>
            <a:pPr>
              <a:buNone/>
            </a:pPr>
            <a:r>
              <a:rPr lang="fr-FR" sz="4000" dirty="0"/>
              <a:t>Dans le cadre d’un projet avec le </a:t>
            </a:r>
            <a:r>
              <a:rPr lang="fr-FR" sz="4000" b="1" dirty="0"/>
              <a:t>Musée Fabre</a:t>
            </a:r>
            <a:r>
              <a:rPr lang="fr-FR" sz="4000" dirty="0"/>
              <a:t>, «</a:t>
            </a:r>
            <a:r>
              <a:rPr lang="fr-FR" sz="4000" b="1" dirty="0"/>
              <a:t> les enfants ambassadeurs</a:t>
            </a:r>
            <a:r>
              <a:rPr lang="fr-FR" sz="4000" dirty="0"/>
              <a:t> », notre classe PS-GS a parrainé l’œuvre de           </a:t>
            </a:r>
            <a:r>
              <a:rPr lang="fr-FR" sz="4000" b="1" dirty="0"/>
              <a:t>Sonia Delaunay « Philomène ».</a:t>
            </a:r>
          </a:p>
          <a:p>
            <a:pPr>
              <a:buNone/>
            </a:pPr>
            <a:endParaRPr lang="fr-FR" sz="4000" b="1" dirty="0"/>
          </a:p>
          <a:p>
            <a:pPr>
              <a:buNone/>
            </a:pPr>
            <a:endParaRPr lang="fr-FR" sz="4000" dirty="0"/>
          </a:p>
          <a:p>
            <a:pPr>
              <a:buNone/>
            </a:pPr>
            <a:endParaRPr lang="fr-FR" sz="4000" dirty="0"/>
          </a:p>
          <a:p>
            <a:pPr>
              <a:buNone/>
            </a:pPr>
            <a:br>
              <a:rPr lang="fr-FR" sz="4000" dirty="0"/>
            </a:br>
            <a:endParaRPr lang="fr-FR" sz="4000" dirty="0"/>
          </a:p>
          <a:p>
            <a:pPr>
              <a:buNone/>
            </a:pPr>
            <a:endParaRPr lang="fr-FR" sz="4000" dirty="0"/>
          </a:p>
          <a:p>
            <a:pPr>
              <a:buNone/>
            </a:pPr>
            <a:endParaRPr lang="fr-FR" sz="4000" dirty="0"/>
          </a:p>
          <a:p>
            <a:pPr>
              <a:buNone/>
            </a:pPr>
            <a:r>
              <a:rPr lang="fr-FR" sz="4000" dirty="0"/>
              <a:t>Les élèves ont réalisé non seulement divers travaux autour de l’œuvre mais aussi un cartel qui figure à côté de l’œuvre au Musée Fabre et qui les déclare officiellement «</a:t>
            </a:r>
            <a:r>
              <a:rPr lang="fr-FR" sz="4000" b="1" dirty="0"/>
              <a:t> Ambassadeurs de l’œuvre</a:t>
            </a:r>
            <a:r>
              <a:rPr lang="fr-FR" sz="4000" dirty="0"/>
              <a:t> »!</a:t>
            </a:r>
          </a:p>
        </p:txBody>
      </p:sp>
      <p:pic>
        <p:nvPicPr>
          <p:cNvPr id="4" name="Image 3" descr="philomene sonia delaunay.jpg"/>
          <p:cNvPicPr>
            <a:picLocks noChangeAspect="1"/>
          </p:cNvPicPr>
          <p:nvPr/>
        </p:nvPicPr>
        <p:blipFill>
          <a:blip r:embed="rId2" cstate="print"/>
          <a:stretch>
            <a:fillRect/>
          </a:stretch>
        </p:blipFill>
        <p:spPr>
          <a:xfrm>
            <a:off x="2368062" y="3368861"/>
            <a:ext cx="2430340" cy="4228792"/>
          </a:xfrm>
          <a:prstGeom prst="rect">
            <a:avLst/>
          </a:prstGeom>
        </p:spPr>
      </p:pic>
    </p:spTree>
  </p:cSld>
  <p:clrMapOvr>
    <a:masterClrMapping/>
  </p:clrMapOvr>
  <p:transition advTm="9000">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354"/>
            <a:ext cx="6858000" cy="12850697"/>
          </a:xfrm>
          <a:prstGeom prst="rect">
            <a:avLst/>
          </a:prstGeom>
        </p:spPr>
        <p:txBody>
          <a:bodyPr wrap="square">
            <a:spAutoFit/>
          </a:bodyPr>
          <a:lstStyle/>
          <a:p>
            <a:pPr>
              <a:buNone/>
            </a:pPr>
            <a:r>
              <a:rPr lang="fr-FR" sz="4000" b="1" dirty="0"/>
              <a:t>Les  élèves de Petite Section ont réalisé leur autoportrait en peinture.</a:t>
            </a:r>
          </a:p>
          <a:p>
            <a:pPr>
              <a:buNone/>
            </a:pPr>
            <a:endParaRPr lang="fr-FR" sz="4000" dirty="0"/>
          </a:p>
          <a:p>
            <a:pPr>
              <a:buNone/>
            </a:pPr>
            <a:r>
              <a:rPr lang="fr-FR" sz="3600" i="1" u="sng" dirty="0"/>
              <a:t>Côté Techniques plastiques :</a:t>
            </a:r>
          </a:p>
          <a:p>
            <a:pPr>
              <a:buNone/>
            </a:pPr>
            <a:r>
              <a:rPr lang="fr-FR" sz="3600" dirty="0"/>
              <a:t>Leur portrait photo a été décalqué par l’adulte. Après observations des couleurs de chaque partie de leur visage, les élèves ont réalisé les mélanges de peinture  pour se rapprocher le plus possible de la réalité; ils les ont appliqués par étapes .</a:t>
            </a:r>
          </a:p>
          <a:p>
            <a:pPr>
              <a:buNone/>
            </a:pPr>
            <a:endParaRPr lang="fr-FR" sz="3600" dirty="0"/>
          </a:p>
          <a:p>
            <a:pPr>
              <a:buNone/>
            </a:pPr>
            <a:r>
              <a:rPr lang="fr-FR" sz="3600" i="1" u="sng" dirty="0"/>
              <a:t>Côté audio :</a:t>
            </a:r>
          </a:p>
          <a:p>
            <a:pPr>
              <a:buNone/>
            </a:pPr>
            <a:r>
              <a:rPr lang="fr-FR" sz="3600" dirty="0"/>
              <a:t>Chaque enfant devait répondre à ces deux questions : «  Comment tu t’appelles et qu’est-ce que tu aimes?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2800" b="1" i="1" u="none" strike="noStrike" kern="1200" cap="none" spc="0" normalizeH="0" baseline="0" noProof="0" dirty="0">
                <a:ln>
                  <a:noFill/>
                </a:ln>
                <a:solidFill>
                  <a:prstClr val="black"/>
                </a:solidFill>
                <a:effectLst/>
                <a:uLnTx/>
                <a:uFillTx/>
                <a:latin typeface="Calibri"/>
                <a:ea typeface="+mn-ea"/>
                <a:cs typeface="+mn-cs"/>
              </a:rPr>
              <a:t>Les enfants étaient libres de leur choix de pose pour la photo avec leur œuvre!  </a:t>
            </a:r>
          </a:p>
          <a:p>
            <a:pPr>
              <a:buNone/>
            </a:pPr>
            <a:endParaRPr lang="fr-FR" sz="3600" dirty="0"/>
          </a:p>
          <a:p>
            <a:pPr>
              <a:buNone/>
            </a:pPr>
            <a:endParaRPr lang="fr-FR" sz="3600" dirty="0"/>
          </a:p>
        </p:txBody>
      </p:sp>
    </p:spTree>
  </p:cSld>
  <p:clrMapOvr>
    <a:masterClrMapping/>
  </p:clrMapOvr>
  <p:transition advTm="12000">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25460ED-EACE-4FA5-8EFA-DB0EAA2D07FA}"/>
              </a:ext>
            </a:extLst>
          </p:cNvPr>
          <p:cNvSpPr txBox="1"/>
          <p:nvPr/>
        </p:nvSpPr>
        <p:spPr>
          <a:xfrm rot="10800000" flipH="1" flipV="1">
            <a:off x="773227" y="9779259"/>
            <a:ext cx="5828099" cy="1200329"/>
          </a:xfrm>
          <a:prstGeom prst="rect">
            <a:avLst/>
          </a:prstGeom>
          <a:noFill/>
        </p:spPr>
        <p:txBody>
          <a:bodyPr wrap="square" rtlCol="0">
            <a:spAutoFit/>
          </a:bodyPr>
          <a:lstStyle/>
          <a:p>
            <a:pPr algn="ctr"/>
            <a:r>
              <a:rPr lang="fr-FR" sz="7200" dirty="0">
                <a:latin typeface="PatchFun" panose="03000600000000000000" pitchFamily="66" charset="0"/>
              </a:rPr>
              <a:t>ADRIEL</a:t>
            </a:r>
          </a:p>
        </p:txBody>
      </p:sp>
      <p:pic>
        <p:nvPicPr>
          <p:cNvPr id="3" name="Image 2" descr="ps autoportrait adriel.jpg"/>
          <p:cNvPicPr>
            <a:picLocks noChangeAspect="1"/>
          </p:cNvPicPr>
          <p:nvPr/>
        </p:nvPicPr>
        <p:blipFill>
          <a:blip r:embed="rId4" cstate="print"/>
          <a:stretch>
            <a:fillRect/>
          </a:stretch>
        </p:blipFill>
        <p:spPr>
          <a:xfrm>
            <a:off x="324000" y="398585"/>
            <a:ext cx="6300000" cy="8400000"/>
          </a:xfrm>
          <a:prstGeom prst="rect">
            <a:avLst/>
          </a:prstGeom>
          <a:ln>
            <a:noFill/>
          </a:ln>
          <a:effectLst>
            <a:softEdge rad="112500"/>
          </a:effectLst>
        </p:spPr>
      </p:pic>
      <p:pic>
        <p:nvPicPr>
          <p:cNvPr id="2" name="Adriel-mp3">
            <a:hlinkClick r:id="" action="ppaction://media"/>
            <a:extLst>
              <a:ext uri="{FF2B5EF4-FFF2-40B4-BE49-F238E27FC236}">
                <a16:creationId xmlns:a16="http://schemas.microsoft.com/office/drawing/2014/main" id="{FFB10D87-5583-47F1-BAD5-E9467EA1EB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91928" y="11306052"/>
            <a:ext cx="487363" cy="487363"/>
          </a:xfrm>
          <a:prstGeom prst="rect">
            <a:avLst/>
          </a:prstGeom>
        </p:spPr>
      </p:pic>
    </p:spTree>
    <p:extLst>
      <p:ext uri="{BB962C8B-B14F-4D97-AF65-F5344CB8AC3E}">
        <p14:creationId xmlns:p14="http://schemas.microsoft.com/office/powerpoint/2010/main" val="2889263780"/>
      </p:ext>
    </p:extLst>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DFEFA5-A7F8-4BC7-97DD-6240873179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00" y="545432"/>
            <a:ext cx="6300000" cy="8400000"/>
          </a:xfrm>
          <a:prstGeom prst="rect">
            <a:avLst/>
          </a:prstGeom>
          <a:ln>
            <a:noFill/>
          </a:ln>
          <a:effectLst>
            <a:softEdge rad="112500"/>
          </a:effectLst>
        </p:spPr>
      </p:pic>
      <p:sp>
        <p:nvSpPr>
          <p:cNvPr id="4" name="ZoneTexte 3">
            <a:extLst>
              <a:ext uri="{FF2B5EF4-FFF2-40B4-BE49-F238E27FC236}">
                <a16:creationId xmlns:a16="http://schemas.microsoft.com/office/drawing/2014/main" id="{CDA410C8-3B89-4046-947B-B3BB15C32066}"/>
              </a:ext>
            </a:extLst>
          </p:cNvPr>
          <p:cNvSpPr txBox="1"/>
          <p:nvPr/>
        </p:nvSpPr>
        <p:spPr>
          <a:xfrm>
            <a:off x="589547" y="9705474"/>
            <a:ext cx="5678905" cy="1107996"/>
          </a:xfrm>
          <a:prstGeom prst="rect">
            <a:avLst/>
          </a:prstGeom>
          <a:noFill/>
        </p:spPr>
        <p:txBody>
          <a:bodyPr wrap="square" rtlCol="0">
            <a:spAutoFit/>
          </a:bodyPr>
          <a:lstStyle/>
          <a:p>
            <a:pPr algn="ctr"/>
            <a:r>
              <a:rPr lang="fr-FR" sz="6600" dirty="0">
                <a:latin typeface="PatchFun" panose="03000600000000000000" pitchFamily="66" charset="0"/>
              </a:rPr>
              <a:t>ARTHUR</a:t>
            </a:r>
          </a:p>
        </p:txBody>
      </p:sp>
      <p:pic>
        <p:nvPicPr>
          <p:cNvPr id="2" name="Arthur mp3">
            <a:hlinkClick r:id="" action="ppaction://media"/>
            <a:extLst>
              <a:ext uri="{FF2B5EF4-FFF2-40B4-BE49-F238E27FC236}">
                <a16:creationId xmlns:a16="http://schemas.microsoft.com/office/drawing/2014/main" id="{F0A463FB-C7DF-4F53-ACB6-3B1A7BA358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00272" y="11159205"/>
            <a:ext cx="487363" cy="487363"/>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66D26EC-C668-49BA-AC5B-BD27FE26F92F}"/>
              </a:ext>
            </a:extLst>
          </p:cNvPr>
          <p:cNvSpPr txBox="1"/>
          <p:nvPr/>
        </p:nvSpPr>
        <p:spPr>
          <a:xfrm>
            <a:off x="386748" y="9858056"/>
            <a:ext cx="6192252" cy="1446550"/>
          </a:xfrm>
          <a:prstGeom prst="rect">
            <a:avLst/>
          </a:prstGeom>
          <a:noFill/>
        </p:spPr>
        <p:txBody>
          <a:bodyPr wrap="square" rtlCol="0">
            <a:spAutoFit/>
          </a:bodyPr>
          <a:lstStyle/>
          <a:p>
            <a:pPr algn="ctr"/>
            <a:r>
              <a:rPr lang="fr-FR" sz="8800" dirty="0">
                <a:latin typeface="PatchFun" panose="03000600000000000000" pitchFamily="66" charset="0"/>
              </a:rPr>
              <a:t>AXEL</a:t>
            </a:r>
          </a:p>
        </p:txBody>
      </p:sp>
      <p:pic>
        <p:nvPicPr>
          <p:cNvPr id="5" name="Image 4" descr="ps autoportrait axel.jpg"/>
          <p:cNvPicPr>
            <a:picLocks noChangeAspect="1"/>
          </p:cNvPicPr>
          <p:nvPr/>
        </p:nvPicPr>
        <p:blipFill>
          <a:blip r:embed="rId4" cstate="print"/>
          <a:stretch>
            <a:fillRect/>
          </a:stretch>
        </p:blipFill>
        <p:spPr>
          <a:xfrm>
            <a:off x="324000" y="422031"/>
            <a:ext cx="6300000" cy="8400000"/>
          </a:xfrm>
          <a:prstGeom prst="rect">
            <a:avLst/>
          </a:prstGeom>
          <a:ln>
            <a:noFill/>
          </a:ln>
          <a:effectLst>
            <a:softEdge rad="112500"/>
          </a:effectLst>
        </p:spPr>
      </p:pic>
      <p:pic>
        <p:nvPicPr>
          <p:cNvPr id="2" name="Axel mp3">
            <a:hlinkClick r:id="" action="ppaction://media"/>
            <a:extLst>
              <a:ext uri="{FF2B5EF4-FFF2-40B4-BE49-F238E27FC236}">
                <a16:creationId xmlns:a16="http://schemas.microsoft.com/office/drawing/2014/main" id="{EA7124CB-BD6C-489F-BECF-A37BA0383F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74000" y="11060924"/>
            <a:ext cx="487363" cy="487363"/>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B784B01-749F-490A-93AA-EC11D02C5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00" y="513348"/>
            <a:ext cx="6300000" cy="8400000"/>
          </a:xfrm>
          <a:prstGeom prst="rect">
            <a:avLst/>
          </a:prstGeom>
          <a:ln>
            <a:noFill/>
          </a:ln>
          <a:effectLst>
            <a:softEdge rad="112500"/>
          </a:effectLst>
        </p:spPr>
      </p:pic>
      <p:sp>
        <p:nvSpPr>
          <p:cNvPr id="4" name="ZoneTexte 3">
            <a:extLst>
              <a:ext uri="{FF2B5EF4-FFF2-40B4-BE49-F238E27FC236}">
                <a16:creationId xmlns:a16="http://schemas.microsoft.com/office/drawing/2014/main" id="{AFBC0CD9-7BF4-4163-AD38-1EDF81587D8C}"/>
              </a:ext>
            </a:extLst>
          </p:cNvPr>
          <p:cNvSpPr txBox="1"/>
          <p:nvPr/>
        </p:nvSpPr>
        <p:spPr>
          <a:xfrm>
            <a:off x="433137" y="9705474"/>
            <a:ext cx="5999747" cy="923330"/>
          </a:xfrm>
          <a:prstGeom prst="rect">
            <a:avLst/>
          </a:prstGeom>
          <a:noFill/>
        </p:spPr>
        <p:txBody>
          <a:bodyPr wrap="square" rtlCol="0">
            <a:spAutoFit/>
          </a:bodyPr>
          <a:lstStyle/>
          <a:p>
            <a:pPr algn="ctr"/>
            <a:r>
              <a:rPr lang="fr-FR" sz="5400" dirty="0">
                <a:latin typeface="PatchFun" panose="03000600000000000000" pitchFamily="66" charset="0"/>
              </a:rPr>
              <a:t>CORENTIN</a:t>
            </a:r>
          </a:p>
        </p:txBody>
      </p:sp>
      <p:pic>
        <p:nvPicPr>
          <p:cNvPr id="2" name="Corentin mp3">
            <a:hlinkClick r:id="" action="ppaction://media"/>
            <a:extLst>
              <a:ext uri="{FF2B5EF4-FFF2-40B4-BE49-F238E27FC236}">
                <a16:creationId xmlns:a16="http://schemas.microsoft.com/office/drawing/2014/main" id="{80226163-16AC-43F9-B14E-FD3F6D54A2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01620" y="10853356"/>
            <a:ext cx="487363" cy="487363"/>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FD7D72-BF69-4DF9-8D63-9828341CF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00" y="577516"/>
            <a:ext cx="6300000" cy="8400000"/>
          </a:xfrm>
          <a:prstGeom prst="rect">
            <a:avLst/>
          </a:prstGeom>
          <a:ln>
            <a:noFill/>
          </a:ln>
          <a:effectLst>
            <a:softEdge rad="112500"/>
          </a:effectLst>
        </p:spPr>
      </p:pic>
      <p:sp>
        <p:nvSpPr>
          <p:cNvPr id="4" name="ZoneTexte 3">
            <a:extLst>
              <a:ext uri="{FF2B5EF4-FFF2-40B4-BE49-F238E27FC236}">
                <a16:creationId xmlns:a16="http://schemas.microsoft.com/office/drawing/2014/main" id="{2B0D4263-786F-4563-BF1D-809DA515EECF}"/>
              </a:ext>
            </a:extLst>
          </p:cNvPr>
          <p:cNvSpPr txBox="1"/>
          <p:nvPr/>
        </p:nvSpPr>
        <p:spPr>
          <a:xfrm>
            <a:off x="368968" y="9705474"/>
            <a:ext cx="6047874" cy="1938992"/>
          </a:xfrm>
          <a:prstGeom prst="rect">
            <a:avLst/>
          </a:prstGeom>
          <a:noFill/>
        </p:spPr>
        <p:txBody>
          <a:bodyPr wrap="square" rtlCol="0">
            <a:spAutoFit/>
          </a:bodyPr>
          <a:lstStyle/>
          <a:p>
            <a:pPr algn="ctr"/>
            <a:r>
              <a:rPr lang="fr-FR" sz="12000" dirty="0">
                <a:latin typeface="PatchFun" panose="03000600000000000000" pitchFamily="66" charset="0"/>
              </a:rPr>
              <a:t>EVE</a:t>
            </a:r>
          </a:p>
        </p:txBody>
      </p:sp>
      <p:pic>
        <p:nvPicPr>
          <p:cNvPr id="5" name="ps eve mp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855677" y="10679723"/>
            <a:ext cx="304800" cy="304800"/>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E0F47A-262E-4F94-A3A1-E7B3CFA76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00" y="320842"/>
            <a:ext cx="6300000" cy="8400000"/>
          </a:xfrm>
          <a:prstGeom prst="rect">
            <a:avLst/>
          </a:prstGeom>
          <a:ln>
            <a:noFill/>
          </a:ln>
          <a:effectLst>
            <a:softEdge rad="112500"/>
          </a:effectLst>
        </p:spPr>
      </p:pic>
      <p:sp>
        <p:nvSpPr>
          <p:cNvPr id="4" name="ZoneTexte 3">
            <a:extLst>
              <a:ext uri="{FF2B5EF4-FFF2-40B4-BE49-F238E27FC236}">
                <a16:creationId xmlns:a16="http://schemas.microsoft.com/office/drawing/2014/main" id="{923A059A-5B5A-4C06-974A-0F6D489314FF}"/>
              </a:ext>
            </a:extLst>
          </p:cNvPr>
          <p:cNvSpPr txBox="1"/>
          <p:nvPr/>
        </p:nvSpPr>
        <p:spPr>
          <a:xfrm>
            <a:off x="673768" y="9240253"/>
            <a:ext cx="5646821" cy="1785104"/>
          </a:xfrm>
          <a:prstGeom prst="rect">
            <a:avLst/>
          </a:prstGeom>
          <a:noFill/>
        </p:spPr>
        <p:txBody>
          <a:bodyPr wrap="square" rtlCol="0">
            <a:spAutoFit/>
          </a:bodyPr>
          <a:lstStyle/>
          <a:p>
            <a:pPr algn="ctr"/>
            <a:r>
              <a:rPr lang="fr-FR" sz="11000" dirty="0">
                <a:latin typeface="PatchFun" panose="03000600000000000000" pitchFamily="66" charset="0"/>
              </a:rPr>
              <a:t>IRIS</a:t>
            </a:r>
          </a:p>
        </p:txBody>
      </p:sp>
      <p:pic>
        <p:nvPicPr>
          <p:cNvPr id="5" name="ps-Iris1-mp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5621216" y="10539047"/>
            <a:ext cx="304800" cy="304800"/>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0EEF459-806A-4492-AACD-93C5B83A2E0F}"/>
              </a:ext>
            </a:extLst>
          </p:cNvPr>
          <p:cNvSpPr txBox="1"/>
          <p:nvPr/>
        </p:nvSpPr>
        <p:spPr>
          <a:xfrm>
            <a:off x="513347" y="9561095"/>
            <a:ext cx="5839327" cy="1200329"/>
          </a:xfrm>
          <a:prstGeom prst="rect">
            <a:avLst/>
          </a:prstGeom>
          <a:noFill/>
        </p:spPr>
        <p:txBody>
          <a:bodyPr wrap="square" rtlCol="0">
            <a:spAutoFit/>
          </a:bodyPr>
          <a:lstStyle/>
          <a:p>
            <a:pPr algn="ctr"/>
            <a:r>
              <a:rPr lang="fr-FR" sz="7200" dirty="0">
                <a:latin typeface="PatchFun" panose="03000600000000000000" pitchFamily="66" charset="0"/>
              </a:rPr>
              <a:t>NOUHA</a:t>
            </a:r>
          </a:p>
        </p:txBody>
      </p:sp>
      <p:pic>
        <p:nvPicPr>
          <p:cNvPr id="5" name="ps nouha mp3">
            <a:hlinkClick r:id="" action="ppaction://media"/>
            <a:extLst>
              <a:ext uri="{FF2B5EF4-FFF2-40B4-BE49-F238E27FC236}">
                <a16:creationId xmlns:a16="http://schemas.microsoft.com/office/drawing/2014/main" id="{182AEE4F-50D2-4630-AC16-11B56DCDA4D9}"/>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3184524" y="10969936"/>
            <a:ext cx="487363" cy="487363"/>
          </a:xfrm>
          <a:prstGeom prst="rect">
            <a:avLst/>
          </a:prstGeom>
        </p:spPr>
      </p:pic>
      <p:pic>
        <p:nvPicPr>
          <p:cNvPr id="6" name="Image 5" descr="ps autoportrait nouha.jpg"/>
          <p:cNvPicPr>
            <a:picLocks noChangeAspect="1"/>
          </p:cNvPicPr>
          <p:nvPr/>
        </p:nvPicPr>
        <p:blipFill>
          <a:blip r:embed="rId5" cstate="print"/>
          <a:stretch>
            <a:fillRect/>
          </a:stretch>
        </p:blipFill>
        <p:spPr>
          <a:xfrm>
            <a:off x="324000" y="422031"/>
            <a:ext cx="6300000" cy="8400000"/>
          </a:xfrm>
          <a:prstGeom prst="rect">
            <a:avLst/>
          </a:prstGeom>
          <a:ln>
            <a:noFill/>
          </a:ln>
          <a:effectLst>
            <a:softEdge rad="112500"/>
          </a:effectLst>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81BFB4-8805-494D-A770-301EAD8FAE40}"/>
              </a:ext>
            </a:extLst>
          </p:cNvPr>
          <p:cNvSpPr txBox="1"/>
          <p:nvPr/>
        </p:nvSpPr>
        <p:spPr>
          <a:xfrm>
            <a:off x="625642" y="9569297"/>
            <a:ext cx="5759116" cy="1200329"/>
          </a:xfrm>
          <a:prstGeom prst="rect">
            <a:avLst/>
          </a:prstGeom>
          <a:noFill/>
        </p:spPr>
        <p:txBody>
          <a:bodyPr wrap="square" rtlCol="0">
            <a:spAutoFit/>
          </a:bodyPr>
          <a:lstStyle/>
          <a:p>
            <a:pPr algn="ctr"/>
            <a:r>
              <a:rPr lang="fr-FR" sz="7200" dirty="0">
                <a:latin typeface="PatchFun" panose="03000600000000000000" pitchFamily="66" charset="0"/>
              </a:rPr>
              <a:t>YASSER</a:t>
            </a:r>
          </a:p>
        </p:txBody>
      </p:sp>
      <p:pic>
        <p:nvPicPr>
          <p:cNvPr id="3" name="Image 2" descr="ps autoportrait yasser.jpg"/>
          <p:cNvPicPr>
            <a:picLocks noChangeAspect="1"/>
          </p:cNvPicPr>
          <p:nvPr/>
        </p:nvPicPr>
        <p:blipFill>
          <a:blip r:embed="rId4" cstate="print"/>
          <a:stretch>
            <a:fillRect/>
          </a:stretch>
        </p:blipFill>
        <p:spPr>
          <a:xfrm>
            <a:off x="324000" y="422031"/>
            <a:ext cx="6300000" cy="8400000"/>
          </a:xfrm>
          <a:prstGeom prst="rect">
            <a:avLst/>
          </a:prstGeom>
          <a:ln>
            <a:noFill/>
          </a:ln>
          <a:effectLst>
            <a:softEdge rad="112500"/>
          </a:effectLst>
        </p:spPr>
      </p:pic>
      <p:pic>
        <p:nvPicPr>
          <p:cNvPr id="4" name="Yasser mp3 (2)">
            <a:hlinkClick r:id="" action="ppaction://media"/>
            <a:extLst>
              <a:ext uri="{FF2B5EF4-FFF2-40B4-BE49-F238E27FC236}">
                <a16:creationId xmlns:a16="http://schemas.microsoft.com/office/drawing/2014/main" id="{B017A495-75EC-4ECA-A5E5-961E4E53C2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61518" y="11029529"/>
            <a:ext cx="487363" cy="487363"/>
          </a:xfrm>
          <a:prstGeom prst="rect">
            <a:avLst/>
          </a:prstGeom>
        </p:spPr>
      </p:pic>
    </p:spTree>
  </p:cSld>
  <p:clrMapOvr>
    <a:masterClrMapping/>
  </p:clrMapOvr>
  <p:transition advTm="639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A912BD-3353-4636-B3CB-6BC87D015700}"/>
              </a:ext>
            </a:extLst>
          </p:cNvPr>
          <p:cNvSpPr txBox="1"/>
          <p:nvPr/>
        </p:nvSpPr>
        <p:spPr>
          <a:xfrm>
            <a:off x="304800" y="381000"/>
            <a:ext cx="6355080" cy="8956298"/>
          </a:xfrm>
          <a:prstGeom prst="rect">
            <a:avLst/>
          </a:prstGeom>
          <a:noFill/>
        </p:spPr>
        <p:txBody>
          <a:bodyPr wrap="square">
            <a:spAutoFit/>
          </a:bodyPr>
          <a:lstStyle/>
          <a:p>
            <a:pPr marL="0" indent="0">
              <a:buNone/>
            </a:pPr>
            <a:r>
              <a:rPr lang="fr-FR" sz="3200" dirty="0"/>
              <a:t>Merci à tous les enfants de PS-GS de l’école maternelle La Fontaine à Montpellier pour le travail réalisé ;</a:t>
            </a:r>
          </a:p>
          <a:p>
            <a:pPr marL="0" indent="0">
              <a:buNone/>
            </a:pPr>
            <a:endParaRPr lang="fr-FR" sz="3200" dirty="0"/>
          </a:p>
          <a:p>
            <a:pPr marL="0" indent="0">
              <a:buNone/>
            </a:pPr>
            <a:r>
              <a:rPr lang="fr-FR" sz="3200" u="sng" dirty="0"/>
              <a:t>Merci à :</a:t>
            </a:r>
          </a:p>
          <a:p>
            <a:pPr marL="0" indent="0">
              <a:buNone/>
            </a:pPr>
            <a:r>
              <a:rPr lang="fr-FR" sz="3200" i="1" dirty="0"/>
              <a:t>Belen, </a:t>
            </a:r>
            <a:r>
              <a:rPr lang="fr-FR" sz="3200" i="1" dirty="0" err="1"/>
              <a:t>Camila</a:t>
            </a:r>
            <a:r>
              <a:rPr lang="fr-FR" sz="3200" i="1" dirty="0"/>
              <a:t>, Farah, Gabrielle, Gaspard, Hannah, Harry, Hugo, Johanna, Jürgen, </a:t>
            </a:r>
            <a:r>
              <a:rPr lang="fr-FR" sz="3200" i="1" dirty="0" err="1"/>
              <a:t>Kamil</a:t>
            </a:r>
            <a:r>
              <a:rPr lang="fr-FR" sz="3200" i="1" dirty="0"/>
              <a:t>, </a:t>
            </a:r>
            <a:r>
              <a:rPr lang="fr-FR" sz="3200" i="1" dirty="0" err="1"/>
              <a:t>Keisi,Lucas</a:t>
            </a:r>
            <a:r>
              <a:rPr lang="fr-FR" sz="3200" i="1" dirty="0"/>
              <a:t>, Mateo, </a:t>
            </a:r>
            <a:r>
              <a:rPr lang="fr-FR" sz="3200" i="1" dirty="0" err="1"/>
              <a:t>Neyla</a:t>
            </a:r>
            <a:r>
              <a:rPr lang="fr-FR" sz="3200" i="1" dirty="0"/>
              <a:t>, Quentin</a:t>
            </a:r>
          </a:p>
          <a:p>
            <a:pPr marL="0" indent="0">
              <a:buNone/>
            </a:pPr>
            <a:r>
              <a:rPr lang="fr-FR" sz="3200" i="1" dirty="0" err="1"/>
              <a:t>Adriel</a:t>
            </a:r>
            <a:r>
              <a:rPr lang="fr-FR" sz="3200" i="1" dirty="0"/>
              <a:t>, Arthur, Axel, Corentin, Eve, Iris, </a:t>
            </a:r>
            <a:r>
              <a:rPr lang="fr-FR" sz="3200" i="1" dirty="0" err="1"/>
              <a:t>Nouha</a:t>
            </a:r>
            <a:r>
              <a:rPr lang="fr-FR" sz="3200" i="1" dirty="0"/>
              <a:t>, Yasser</a:t>
            </a:r>
          </a:p>
          <a:p>
            <a:pPr marL="0" indent="0">
              <a:buNone/>
            </a:pPr>
            <a:r>
              <a:rPr lang="fr-FR" sz="3200" i="1" u="sng" dirty="0"/>
              <a:t>Merci </a:t>
            </a:r>
            <a:r>
              <a:rPr lang="fr-FR" sz="3200" i="1" u="sng"/>
              <a:t>à </a:t>
            </a:r>
            <a:r>
              <a:rPr lang="fr-FR" sz="3200" i="1"/>
              <a:t>MARINA </a:t>
            </a:r>
            <a:r>
              <a:rPr lang="fr-FR" sz="3200" i="1" dirty="0"/>
              <a:t>pour toutes les prises de photos</a:t>
            </a:r>
          </a:p>
          <a:p>
            <a:pPr marL="0" indent="0">
              <a:buNone/>
            </a:pPr>
            <a:endParaRPr lang="fr-FR" sz="3200" dirty="0"/>
          </a:p>
          <a:p>
            <a:pPr marL="0" indent="0">
              <a:buNone/>
            </a:pPr>
            <a:r>
              <a:rPr lang="fr-FR" sz="3200" dirty="0"/>
              <a:t>Ils sont  désormais officiellement </a:t>
            </a:r>
            <a:r>
              <a:rPr lang="fr-FR" sz="3200" b="1" dirty="0"/>
              <a:t>AMBASSADEURS</a:t>
            </a:r>
            <a:r>
              <a:rPr lang="fr-FR" sz="3200" dirty="0"/>
              <a:t> de l’œuvre de </a:t>
            </a:r>
            <a:r>
              <a:rPr lang="fr-FR" sz="3200" b="1" dirty="0"/>
              <a:t>Sonia DELAUNAY, PHILOMENE du Musée Fabre à Montpellier</a:t>
            </a:r>
          </a:p>
        </p:txBody>
      </p:sp>
      <p:pic>
        <p:nvPicPr>
          <p:cNvPr id="5" name="Image 4">
            <a:extLst>
              <a:ext uri="{FF2B5EF4-FFF2-40B4-BE49-F238E27FC236}">
                <a16:creationId xmlns:a16="http://schemas.microsoft.com/office/drawing/2014/main" id="{01913F88-70E0-4F5E-BEFF-04EF009FD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075" y="9337298"/>
            <a:ext cx="1421667" cy="2473702"/>
          </a:xfrm>
          <a:prstGeom prst="rect">
            <a:avLst/>
          </a:prstGeom>
        </p:spPr>
      </p:pic>
    </p:spTree>
  </p:cSld>
  <p:clrMapOvr>
    <a:masterClrMapping/>
  </p:clrMapOvr>
  <p:transition advTm="11000">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6858000" cy="12192000"/>
          </a:xfrm>
        </p:spPr>
        <p:txBody>
          <a:bodyPr>
            <a:normAutofit/>
          </a:bodyPr>
          <a:lstStyle/>
          <a:p>
            <a:endParaRPr lang="fr-FR" dirty="0"/>
          </a:p>
          <a:p>
            <a:pPr>
              <a:buNone/>
            </a:pPr>
            <a:r>
              <a:rPr lang="fr-FR" sz="3200" b="1" dirty="0"/>
              <a:t>Les  élèves de Grande Section ont réalisé leur autoportrait sur du métal à repousser.</a:t>
            </a:r>
          </a:p>
          <a:p>
            <a:pPr>
              <a:buNone/>
            </a:pPr>
            <a:endParaRPr lang="fr-FR" dirty="0"/>
          </a:p>
          <a:p>
            <a:pPr>
              <a:buNone/>
            </a:pPr>
            <a:r>
              <a:rPr lang="fr-FR" sz="2800" i="1" u="sng" dirty="0"/>
              <a:t>Côté Techniques plastiques :</a:t>
            </a:r>
          </a:p>
          <a:p>
            <a:pPr>
              <a:buNone/>
            </a:pPr>
            <a:r>
              <a:rPr lang="fr-FR" sz="2800" dirty="0"/>
              <a:t>Ils ont d’abord décalqué leur portrait photo par transparence puis  repassé leurs traits de crayon du portrait ainsi réalisé pour l’inscrire dans le métal à repousser.</a:t>
            </a:r>
          </a:p>
          <a:p>
            <a:pPr>
              <a:buNone/>
            </a:pPr>
            <a:endParaRPr lang="fr-FR" sz="2800" dirty="0"/>
          </a:p>
          <a:p>
            <a:pPr>
              <a:buNone/>
            </a:pPr>
            <a:r>
              <a:rPr lang="fr-FR" sz="2800" i="1" u="sng" dirty="0"/>
              <a:t>Côté audio :</a:t>
            </a:r>
          </a:p>
          <a:p>
            <a:pPr>
              <a:buNone/>
            </a:pPr>
            <a:r>
              <a:rPr lang="fr-FR" sz="2800" dirty="0"/>
              <a:t>Chaque enfant devait répondre à cette question : «  Comment tu te vois quand tu seras grand »</a:t>
            </a:r>
          </a:p>
          <a:p>
            <a:pPr>
              <a:buNone/>
            </a:pPr>
            <a:endParaRPr lang="fr-FR" sz="2800" dirty="0"/>
          </a:p>
          <a:p>
            <a:pPr>
              <a:buNone/>
            </a:pPr>
            <a:r>
              <a:rPr lang="fr-FR" sz="2800" i="1" u="sng" dirty="0"/>
              <a:t>Quelques pistes de réflexion  avaient été données au préalable :</a:t>
            </a:r>
          </a:p>
          <a:p>
            <a:pPr>
              <a:buNone/>
            </a:pPr>
            <a:r>
              <a:rPr lang="fr-FR" sz="2800" dirty="0"/>
              <a:t>Qu’est-ce que tu aimerais faire ?</a:t>
            </a:r>
          </a:p>
          <a:p>
            <a:pPr>
              <a:buNone/>
            </a:pPr>
            <a:r>
              <a:rPr lang="fr-FR" sz="2800" dirty="0"/>
              <a:t>Qu’est-ce que tu aimes de façon générale?</a:t>
            </a:r>
          </a:p>
          <a:p>
            <a:pPr>
              <a:buNone/>
            </a:pPr>
            <a:r>
              <a:rPr lang="fr-FR" sz="2800" dirty="0"/>
              <a:t>Où aimerais-tu vivre ?</a:t>
            </a:r>
          </a:p>
          <a:p>
            <a:pPr>
              <a:buNone/>
            </a:pPr>
            <a:r>
              <a:rPr lang="fr-FR" sz="2800" dirty="0"/>
              <a:t>Avec qui aimerais tu vivre ? Avec ta famille ? Tes amis ? Seul (e) ?</a:t>
            </a:r>
          </a:p>
          <a:p>
            <a:pPr>
              <a:buNone/>
            </a:pPr>
            <a:r>
              <a:rPr lang="fr-FR" sz="2800" dirty="0"/>
              <a:t>Qu’est-ce qui est important pour toi?</a:t>
            </a:r>
          </a:p>
          <a:p>
            <a:pPr>
              <a:buNone/>
            </a:pPr>
            <a:endParaRPr lang="fr-FR" sz="2800" dirty="0"/>
          </a:p>
          <a:p>
            <a:pPr>
              <a:buNone/>
            </a:pPr>
            <a:r>
              <a:rPr lang="fr-FR" sz="2800" b="1" i="1" dirty="0"/>
              <a:t>Les enfants étaient libres de leur choix de pose pour la photo avec leur œuvre!  </a:t>
            </a:r>
          </a:p>
        </p:txBody>
      </p:sp>
    </p:spTree>
  </p:cSld>
  <p:clrMapOvr>
    <a:masterClrMapping/>
  </p:clrMapOvr>
  <p:transition advTm="13000">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B4285C-0BF0-4E3A-8C82-A2C52D9FA7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00" y="705851"/>
            <a:ext cx="6300000" cy="8400000"/>
          </a:xfrm>
          <a:prstGeom prst="rect">
            <a:avLst/>
          </a:prstGeom>
          <a:ln>
            <a:noFill/>
          </a:ln>
          <a:effectLst>
            <a:softEdge rad="112500"/>
          </a:effectLst>
        </p:spPr>
      </p:pic>
      <p:sp>
        <p:nvSpPr>
          <p:cNvPr id="4" name="ZoneTexte 3"/>
          <p:cNvSpPr txBox="1"/>
          <p:nvPr/>
        </p:nvSpPr>
        <p:spPr>
          <a:xfrm>
            <a:off x="586154" y="9659816"/>
            <a:ext cx="5462954" cy="1323439"/>
          </a:xfrm>
          <a:prstGeom prst="rect">
            <a:avLst/>
          </a:prstGeom>
          <a:noFill/>
        </p:spPr>
        <p:txBody>
          <a:bodyPr wrap="square" rtlCol="0">
            <a:spAutoFit/>
          </a:bodyPr>
          <a:lstStyle/>
          <a:p>
            <a:pPr algn="ctr"/>
            <a:r>
              <a:rPr lang="fr-FR" sz="4000" dirty="0" err="1"/>
              <a:t>Belen</a:t>
            </a:r>
            <a:endParaRPr lang="fr-FR" sz="4000" dirty="0"/>
          </a:p>
          <a:p>
            <a:pPr algn="ctr"/>
            <a:r>
              <a:rPr lang="fr-FR" sz="4000" dirty="0" err="1">
                <a:latin typeface="CrayonL" pitchFamily="2" charset="0"/>
              </a:rPr>
              <a:t>Belen</a:t>
            </a:r>
            <a:endParaRPr lang="fr-FR" sz="4000" dirty="0">
              <a:latin typeface="CrayonL" pitchFamily="2" charset="0"/>
            </a:endParaRPr>
          </a:p>
        </p:txBody>
      </p:sp>
      <p:pic>
        <p:nvPicPr>
          <p:cNvPr id="6" name="Belen_1_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4730262" y="10609385"/>
            <a:ext cx="304800" cy="304800"/>
          </a:xfrm>
          <a:prstGeom prst="rect">
            <a:avLst/>
          </a:prstGeom>
        </p:spPr>
      </p:pic>
    </p:spTree>
    <p:custDataLst>
      <p:tags r:id="rId1"/>
    </p:custDataLst>
    <p:extLst>
      <p:ext uri="{BB962C8B-B14F-4D97-AF65-F5344CB8AC3E}">
        <p14:creationId xmlns:p14="http://schemas.microsoft.com/office/powerpoint/2010/main" val="2312728993"/>
      </p:ext>
    </p:extLst>
  </p:cSld>
  <p:clrMapOvr>
    <a:masterClrMapping/>
  </p:clrMapOvr>
  <p:transition advClick="0" advTm="14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7508" y="9683262"/>
            <a:ext cx="5392615" cy="1323439"/>
          </a:xfrm>
          <a:prstGeom prst="rect">
            <a:avLst/>
          </a:prstGeom>
          <a:noFill/>
        </p:spPr>
        <p:txBody>
          <a:bodyPr wrap="square" rtlCol="0">
            <a:spAutoFit/>
          </a:bodyPr>
          <a:lstStyle/>
          <a:p>
            <a:pPr algn="ctr"/>
            <a:r>
              <a:rPr lang="fr-FR" sz="4000" dirty="0"/>
              <a:t>CAMILA</a:t>
            </a:r>
          </a:p>
          <a:p>
            <a:pPr algn="ctr"/>
            <a:r>
              <a:rPr lang="fr-FR" sz="4000" dirty="0" err="1">
                <a:latin typeface="CrayonL" pitchFamily="2" charset="0"/>
              </a:rPr>
              <a:t>Camila</a:t>
            </a:r>
            <a:endParaRPr lang="fr-FR" sz="4000" dirty="0">
              <a:latin typeface="CrayonL" pitchFamily="2" charset="0"/>
            </a:endParaRPr>
          </a:p>
        </p:txBody>
      </p:sp>
      <p:pic>
        <p:nvPicPr>
          <p:cNvPr id="3" name="Image 2">
            <a:extLst>
              <a:ext uri="{FF2B5EF4-FFF2-40B4-BE49-F238E27FC236}">
                <a16:creationId xmlns:a16="http://schemas.microsoft.com/office/drawing/2014/main" id="{600A8F5B-D03C-48F8-AD45-FDC6120969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000" y="689810"/>
            <a:ext cx="6300000" cy="8400000"/>
          </a:xfrm>
          <a:prstGeom prst="rect">
            <a:avLst/>
          </a:prstGeom>
          <a:ln>
            <a:noFill/>
          </a:ln>
          <a:effectLst>
            <a:softEdge rad="112500"/>
          </a:effectLst>
        </p:spPr>
      </p:pic>
      <p:pic>
        <p:nvPicPr>
          <p:cNvPr id="5" name="camila-mp4.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199185" y="10398369"/>
            <a:ext cx="304800" cy="304800"/>
          </a:xfrm>
          <a:prstGeom prst="rect">
            <a:avLst/>
          </a:prstGeom>
        </p:spPr>
      </p:pic>
    </p:spTree>
    <p:custDataLst>
      <p:tags r:id="rId1"/>
    </p:custDataLst>
  </p:cSld>
  <p:clrMapOvr>
    <a:masterClrMapping/>
  </p:clrMapOvr>
  <p:transition advClick="0" advTm="6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farah.jpg"/>
          <p:cNvPicPr>
            <a:picLocks noChangeAspect="1"/>
          </p:cNvPicPr>
          <p:nvPr/>
        </p:nvPicPr>
        <p:blipFill>
          <a:blip r:embed="rId5" cstate="print"/>
          <a:stretch>
            <a:fillRect/>
          </a:stretch>
        </p:blipFill>
        <p:spPr>
          <a:xfrm>
            <a:off x="288000" y="586155"/>
            <a:ext cx="6300000" cy="8400000"/>
          </a:xfrm>
          <a:prstGeom prst="rect">
            <a:avLst/>
          </a:prstGeom>
          <a:ln>
            <a:noFill/>
          </a:ln>
          <a:effectLst>
            <a:softEdge rad="112500"/>
          </a:effectLst>
        </p:spPr>
      </p:pic>
      <p:sp>
        <p:nvSpPr>
          <p:cNvPr id="6" name="ZoneTexte 5"/>
          <p:cNvSpPr txBox="1"/>
          <p:nvPr/>
        </p:nvSpPr>
        <p:spPr>
          <a:xfrm>
            <a:off x="1289538" y="9636369"/>
            <a:ext cx="4548554" cy="1323439"/>
          </a:xfrm>
          <a:prstGeom prst="rect">
            <a:avLst/>
          </a:prstGeom>
          <a:noFill/>
        </p:spPr>
        <p:txBody>
          <a:bodyPr wrap="square" rtlCol="0">
            <a:spAutoFit/>
          </a:bodyPr>
          <a:lstStyle/>
          <a:p>
            <a:pPr algn="ctr"/>
            <a:r>
              <a:rPr lang="fr-FR" sz="4000" dirty="0"/>
              <a:t>FARAH</a:t>
            </a:r>
          </a:p>
          <a:p>
            <a:pPr algn="ctr"/>
            <a:r>
              <a:rPr lang="fr-FR" sz="4000" dirty="0">
                <a:latin typeface="CrayonL" pitchFamily="2" charset="0"/>
              </a:rPr>
              <a:t>Farah</a:t>
            </a:r>
          </a:p>
        </p:txBody>
      </p:sp>
      <p:pic>
        <p:nvPicPr>
          <p:cNvPr id="7" name="farah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199184" y="10421816"/>
            <a:ext cx="304800" cy="304800"/>
          </a:xfrm>
          <a:prstGeom prst="rect">
            <a:avLst/>
          </a:prstGeom>
        </p:spPr>
      </p:pic>
    </p:spTree>
    <p:custDataLst>
      <p:tags r:id="rId1"/>
    </p:custDataLst>
  </p:cSld>
  <p:clrMapOvr>
    <a:masterClrMapping/>
  </p:clrMapOvr>
  <p:transition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gabrielle.jpg"/>
          <p:cNvPicPr>
            <a:picLocks noChangeAspect="1"/>
          </p:cNvPicPr>
          <p:nvPr/>
        </p:nvPicPr>
        <p:blipFill>
          <a:blip r:embed="rId4" cstate="print"/>
          <a:stretch>
            <a:fillRect/>
          </a:stretch>
        </p:blipFill>
        <p:spPr>
          <a:xfrm>
            <a:off x="288000" y="488556"/>
            <a:ext cx="6300000" cy="8407006"/>
          </a:xfrm>
          <a:prstGeom prst="rect">
            <a:avLst/>
          </a:prstGeom>
          <a:ln>
            <a:noFill/>
          </a:ln>
          <a:effectLst>
            <a:softEdge rad="112500"/>
          </a:effectLst>
        </p:spPr>
      </p:pic>
      <p:sp>
        <p:nvSpPr>
          <p:cNvPr id="5" name="ZoneTexte 4"/>
          <p:cNvSpPr txBox="1"/>
          <p:nvPr/>
        </p:nvSpPr>
        <p:spPr>
          <a:xfrm>
            <a:off x="914400" y="9659814"/>
            <a:ext cx="5205046" cy="1754326"/>
          </a:xfrm>
          <a:prstGeom prst="rect">
            <a:avLst/>
          </a:prstGeom>
          <a:noFill/>
        </p:spPr>
        <p:txBody>
          <a:bodyPr wrap="square" rtlCol="0">
            <a:spAutoFit/>
          </a:bodyPr>
          <a:lstStyle/>
          <a:p>
            <a:pPr algn="ctr"/>
            <a:r>
              <a:rPr lang="fr-FR" sz="5400" dirty="0"/>
              <a:t>GABRIELLE</a:t>
            </a:r>
          </a:p>
          <a:p>
            <a:pPr algn="ctr"/>
            <a:r>
              <a:rPr lang="fr-FR" sz="5400" dirty="0">
                <a:latin typeface="CrayonL" pitchFamily="2" charset="0"/>
              </a:rPr>
              <a:t>Gabrielle</a:t>
            </a:r>
          </a:p>
        </p:txBody>
      </p:sp>
      <p:pic>
        <p:nvPicPr>
          <p:cNvPr id="9" name="gabrielle-mp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885093" y="10163908"/>
            <a:ext cx="304800" cy="304800"/>
          </a:xfrm>
          <a:prstGeom prst="rect">
            <a:avLst/>
          </a:prstGeom>
        </p:spPr>
      </p:pic>
    </p:spTree>
  </p:cSld>
  <p:clrMapOvr>
    <a:masterClrMapping/>
  </p:clrMapOvr>
  <p:transition advTm="1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1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gaspard.jpg"/>
          <p:cNvPicPr>
            <a:picLocks noChangeAspect="1"/>
          </p:cNvPicPr>
          <p:nvPr/>
        </p:nvPicPr>
        <p:blipFill>
          <a:blip r:embed="rId5" cstate="print"/>
          <a:stretch>
            <a:fillRect/>
          </a:stretch>
        </p:blipFill>
        <p:spPr>
          <a:xfrm>
            <a:off x="324000" y="422031"/>
            <a:ext cx="6300000" cy="8400000"/>
          </a:xfrm>
          <a:prstGeom prst="rect">
            <a:avLst/>
          </a:prstGeom>
          <a:ln>
            <a:noFill/>
          </a:ln>
          <a:effectLst>
            <a:softEdge rad="112500"/>
          </a:effectLst>
        </p:spPr>
      </p:pic>
      <p:sp>
        <p:nvSpPr>
          <p:cNvPr id="5" name="ZoneTexte 4"/>
          <p:cNvSpPr txBox="1"/>
          <p:nvPr/>
        </p:nvSpPr>
        <p:spPr>
          <a:xfrm>
            <a:off x="820615" y="9519138"/>
            <a:ext cx="5111262" cy="1323439"/>
          </a:xfrm>
          <a:prstGeom prst="rect">
            <a:avLst/>
          </a:prstGeom>
          <a:noFill/>
        </p:spPr>
        <p:txBody>
          <a:bodyPr wrap="square" rtlCol="0">
            <a:spAutoFit/>
          </a:bodyPr>
          <a:lstStyle/>
          <a:p>
            <a:pPr algn="ctr"/>
            <a:r>
              <a:rPr lang="fr-FR" sz="4000" dirty="0"/>
              <a:t>GASPARD</a:t>
            </a:r>
          </a:p>
          <a:p>
            <a:pPr algn="ctr"/>
            <a:r>
              <a:rPr lang="fr-FR" sz="4000" dirty="0">
                <a:latin typeface="CrayonL" pitchFamily="2" charset="0"/>
              </a:rPr>
              <a:t>Gaspard</a:t>
            </a:r>
          </a:p>
        </p:txBody>
      </p:sp>
      <p:pic>
        <p:nvPicPr>
          <p:cNvPr id="6" name="gaspard mp3.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175739" y="9976338"/>
            <a:ext cx="304800" cy="304800"/>
          </a:xfrm>
          <a:prstGeom prst="rect">
            <a:avLst/>
          </a:prstGeom>
        </p:spPr>
      </p:pic>
    </p:spTree>
    <p:custDataLst>
      <p:tags r:id="rId1"/>
    </p:custDataLst>
  </p:cSld>
  <p:clrMapOvr>
    <a:masterClrMapping/>
  </p:clrMapOvr>
  <p:transition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utoportrait hannah.jpg"/>
          <p:cNvPicPr>
            <a:picLocks noChangeAspect="1"/>
          </p:cNvPicPr>
          <p:nvPr/>
        </p:nvPicPr>
        <p:blipFill>
          <a:blip r:embed="rId5" cstate="print"/>
          <a:stretch>
            <a:fillRect/>
          </a:stretch>
        </p:blipFill>
        <p:spPr>
          <a:xfrm>
            <a:off x="288000" y="726831"/>
            <a:ext cx="6300000" cy="8400000"/>
          </a:xfrm>
          <a:prstGeom prst="rect">
            <a:avLst/>
          </a:prstGeom>
          <a:ln>
            <a:noFill/>
          </a:ln>
          <a:effectLst>
            <a:softEdge rad="112500"/>
          </a:effectLst>
        </p:spPr>
      </p:pic>
      <p:sp>
        <p:nvSpPr>
          <p:cNvPr id="5" name="ZoneTexte 4"/>
          <p:cNvSpPr txBox="1"/>
          <p:nvPr/>
        </p:nvSpPr>
        <p:spPr>
          <a:xfrm>
            <a:off x="984739" y="9777045"/>
            <a:ext cx="4829907" cy="1323439"/>
          </a:xfrm>
          <a:prstGeom prst="rect">
            <a:avLst/>
          </a:prstGeom>
          <a:noFill/>
        </p:spPr>
        <p:txBody>
          <a:bodyPr wrap="square" rtlCol="0">
            <a:spAutoFit/>
          </a:bodyPr>
          <a:lstStyle/>
          <a:p>
            <a:pPr algn="ctr"/>
            <a:r>
              <a:rPr lang="fr-FR" sz="4000" dirty="0"/>
              <a:t>HANNAH</a:t>
            </a:r>
          </a:p>
          <a:p>
            <a:pPr algn="ctr"/>
            <a:r>
              <a:rPr lang="fr-FR" sz="4000" dirty="0">
                <a:latin typeface="CrayonL" pitchFamily="2" charset="0"/>
              </a:rPr>
              <a:t>Hannah</a:t>
            </a:r>
          </a:p>
        </p:txBody>
      </p:sp>
      <p:pic>
        <p:nvPicPr>
          <p:cNvPr id="6" name="hannah (1).mp3">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6" cstate="print"/>
          <a:stretch>
            <a:fillRect/>
          </a:stretch>
        </p:blipFill>
        <p:spPr>
          <a:xfrm>
            <a:off x="5058507" y="9906000"/>
            <a:ext cx="304800" cy="304800"/>
          </a:xfrm>
          <a:prstGeom prst="rect">
            <a:avLst/>
          </a:prstGeom>
        </p:spPr>
      </p:pic>
    </p:spTree>
    <p:custDataLst>
      <p:tags r:id="rId1"/>
    </p:custDataLst>
  </p:cSld>
  <p:clrMapOvr>
    <a:masterClrMapping/>
  </p:clrMapOvr>
  <p:transition advTm="8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
</p:tagLst>
</file>

<file path=ppt/tags/tag10.xml><?xml version="1.0" encoding="utf-8"?>
<p:tagLst xmlns:a="http://schemas.openxmlformats.org/drawingml/2006/main" xmlns:r="http://schemas.openxmlformats.org/officeDocument/2006/relationships" xmlns:p="http://schemas.openxmlformats.org/presentationml/2006/main">
  <p:tag name="TIMING" val="|13.7"/>
</p:tagLst>
</file>

<file path=ppt/tags/tag11.xml><?xml version="1.0" encoding="utf-8"?>
<p:tagLst xmlns:a="http://schemas.openxmlformats.org/drawingml/2006/main" xmlns:r="http://schemas.openxmlformats.org/officeDocument/2006/relationships" xmlns:p="http://schemas.openxmlformats.org/presentationml/2006/main">
  <p:tag name="TIMING" val="|20.8"/>
</p:tagLst>
</file>

<file path=ppt/tags/tag12.xml><?xml version="1.0" encoding="utf-8"?>
<p:tagLst xmlns:a="http://schemas.openxmlformats.org/drawingml/2006/main" xmlns:r="http://schemas.openxmlformats.org/officeDocument/2006/relationships" xmlns:p="http://schemas.openxmlformats.org/presentationml/2006/main">
  <p:tag name="TIMING" val="|11.2"/>
</p:tagLst>
</file>

<file path=ppt/tags/tag13.xml><?xml version="1.0" encoding="utf-8"?>
<p:tagLst xmlns:a="http://schemas.openxmlformats.org/drawingml/2006/main" xmlns:r="http://schemas.openxmlformats.org/officeDocument/2006/relationships" xmlns:p="http://schemas.openxmlformats.org/presentationml/2006/main">
  <p:tag name="TIMING" val="|8.8"/>
</p:tagLst>
</file>

<file path=ppt/tags/tag14.xml><?xml version="1.0" encoding="utf-8"?>
<p:tagLst xmlns:a="http://schemas.openxmlformats.org/drawingml/2006/main" xmlns:r="http://schemas.openxmlformats.org/officeDocument/2006/relationships" xmlns:p="http://schemas.openxmlformats.org/presentationml/2006/main">
  <p:tag name="TIMING" val="|19.3"/>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8.8"/>
</p:tagLst>
</file>

<file path=ppt/tags/tag4.xml><?xml version="1.0" encoding="utf-8"?>
<p:tagLst xmlns:a="http://schemas.openxmlformats.org/drawingml/2006/main" xmlns:r="http://schemas.openxmlformats.org/officeDocument/2006/relationships" xmlns:p="http://schemas.openxmlformats.org/presentationml/2006/main">
  <p:tag name="TIMING" val="|19.3"/>
</p:tagLst>
</file>

<file path=ppt/tags/tag5.xml><?xml version="1.0" encoding="utf-8"?>
<p:tagLst xmlns:a="http://schemas.openxmlformats.org/drawingml/2006/main" xmlns:r="http://schemas.openxmlformats.org/officeDocument/2006/relationships" xmlns:p="http://schemas.openxmlformats.org/presentationml/2006/main">
  <p:tag name="TIMING" val="|7.1"/>
</p:tagLst>
</file>

<file path=ppt/tags/tag6.xml><?xml version="1.0" encoding="utf-8"?>
<p:tagLst xmlns:a="http://schemas.openxmlformats.org/drawingml/2006/main" xmlns:r="http://schemas.openxmlformats.org/officeDocument/2006/relationships" xmlns:p="http://schemas.openxmlformats.org/presentationml/2006/main">
  <p:tag name="TIMING" val="|10.8"/>
</p:tagLst>
</file>

<file path=ppt/tags/tag7.xml><?xml version="1.0" encoding="utf-8"?>
<p:tagLst xmlns:a="http://schemas.openxmlformats.org/drawingml/2006/main" xmlns:r="http://schemas.openxmlformats.org/officeDocument/2006/relationships" xmlns:p="http://schemas.openxmlformats.org/presentationml/2006/main">
  <p:tag name="TIMING" val="|8.9"/>
</p:tagLst>
</file>

<file path=ppt/tags/tag8.xml><?xml version="1.0" encoding="utf-8"?>
<p:tagLst xmlns:a="http://schemas.openxmlformats.org/drawingml/2006/main" xmlns:r="http://schemas.openxmlformats.org/officeDocument/2006/relationships" xmlns:p="http://schemas.openxmlformats.org/presentationml/2006/main">
  <p:tag name="TIMING" val="|10.6"/>
</p:tagLst>
</file>

<file path=ppt/tags/tag9.xml><?xml version="1.0" encoding="utf-8"?>
<p:tagLst xmlns:a="http://schemas.openxmlformats.org/drawingml/2006/main" xmlns:r="http://schemas.openxmlformats.org/officeDocument/2006/relationships" xmlns:p="http://schemas.openxmlformats.org/presentationml/2006/main">
  <p:tag name="TIMING" val="|6.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TotalTime>
  <Words>462</Words>
  <Application>Microsoft Office PowerPoint</Application>
  <PresentationFormat>Grand écran</PresentationFormat>
  <Paragraphs>82</Paragraphs>
  <Slides>29</Slides>
  <Notes>0</Notes>
  <HiddenSlides>0</HiddenSlides>
  <MMClips>25</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CrayonL</vt:lpstr>
      <vt:lpstr>PatchFun</vt:lpstr>
      <vt:lpstr>Thème Office</vt:lpstr>
      <vt:lpstr>Les autoportraits  des Petits et des Grands   Ecole maternelle Lafontaine, Classe PS-GS  Montpellier Année scolaire 2023-2024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francoise tachon</dc:creator>
  <cp:lastModifiedBy>francoise tachon</cp:lastModifiedBy>
  <cp:revision>50</cp:revision>
  <dcterms:created xsi:type="dcterms:W3CDTF">2024-04-25T20:18:10Z</dcterms:created>
  <dcterms:modified xsi:type="dcterms:W3CDTF">2024-05-22T17:30:54Z</dcterms:modified>
</cp:coreProperties>
</file>